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9" r:id="rId18"/>
    <p:sldId id="272" r:id="rId19"/>
    <p:sldId id="273" r:id="rId20"/>
    <p:sldId id="274" r:id="rId21"/>
    <p:sldId id="275" r:id="rId22"/>
    <p:sldId id="276" r:id="rId23"/>
    <p:sldId id="277" r:id="rId24"/>
  </p:sldIdLst>
  <p:sldSz cx="18288000" cy="10287000"/>
  <p:notesSz cx="6858000" cy="9144000"/>
  <p:embeddedFontLst>
    <p:embeddedFont>
      <p:font typeface="Alice" panose="020B0604020202020204" charset="0"/>
      <p:regular r:id="rId25"/>
    </p:embeddedFont>
    <p:embeddedFont>
      <p:font typeface="Anahaw" panose="020B0604020202020204" charset="0"/>
      <p:regular r:id="rId26"/>
    </p:embeddedFont>
    <p:embeddedFont>
      <p:font typeface="Angelina" panose="02000500000000000000" charset="0"/>
      <p:regular r:id="rId27"/>
    </p:embeddedFont>
    <p:embeddedFont>
      <p:font typeface="Bukhari Script" panose="020B0604020202020204" charset="0"/>
      <p:regular r:id="rId28"/>
    </p:embeddedFont>
    <p:embeddedFont>
      <p:font typeface="Calibri" panose="020F0502020204030204" pitchFamily="34" charset="0"/>
      <p:regular r:id="rId29"/>
      <p:bold r:id="rId30"/>
      <p:italic r:id="rId31"/>
      <p:boldItalic r:id="rId32"/>
    </p:embeddedFont>
    <p:embeddedFont>
      <p:font typeface="Canva Sans" panose="020B0604020202020204" charset="0"/>
      <p:regular r:id="rId33"/>
    </p:embeddedFont>
    <p:embeddedFont>
      <p:font typeface="Canva Sans Bold" panose="020B0604020202020204" charset="0"/>
      <p:regular r:id="rId34"/>
    </p:embeddedFont>
    <p:embeddedFont>
      <p:font typeface="Dangwa" panose="020B0604020202020204" charset="0"/>
      <p:regular r:id="rId35"/>
    </p:embeddedFont>
    <p:embeddedFont>
      <p:font typeface="Eczar SemiBold" panose="020B0604020202020204" charset="0"/>
      <p:regular r:id="rId36"/>
    </p:embeddedFont>
    <p:embeddedFont>
      <p:font typeface="Gagalin" panose="020B0604020202020204" charset="0"/>
      <p:regular r:id="rId37"/>
    </p:embeddedFont>
    <p:embeddedFont>
      <p:font typeface="Gliker SemiBold Expanded" panose="020B0604020202020204" charset="0"/>
      <p:regular r:id="rId38"/>
    </p:embeddedFont>
    <p:embeddedFont>
      <p:font typeface="Howell" panose="020B0604020202020204" charset="0"/>
      <p:regular r:id="rId39"/>
    </p:embeddedFont>
    <p:embeddedFont>
      <p:font typeface="Montserrat" panose="00000500000000000000" pitchFamily="2" charset="0"/>
      <p:regular r:id="rId40"/>
      <p:bold r:id="rId41"/>
      <p:italic r:id="rId42"/>
      <p:boldItalic r:id="rId43"/>
    </p:embeddedFont>
    <p:embeddedFont>
      <p:font typeface="Montserrat Bold" panose="020B0604020202020204" charset="0"/>
      <p:regular r:id="rId44"/>
    </p:embeddedFont>
    <p:embeddedFont>
      <p:font typeface="Montserrat Extra-Bold" panose="020B0604020202020204" charset="0"/>
      <p:regular r:id="rId45"/>
    </p:embeddedFont>
    <p:embeddedFont>
      <p:font typeface="Montserrat Extra-Bold Bold" panose="020B0604020202020204" charset="0"/>
      <p:regular r:id="rId46"/>
    </p:embeddedFont>
    <p:embeddedFont>
      <p:font typeface="Montserrat Extra-Bold Italics" panose="020B0604020202020204" charset="0"/>
      <p:regular r:id="rId47"/>
    </p:embeddedFont>
    <p:embeddedFont>
      <p:font typeface="Pristina" panose="03060402040406080204" pitchFamily="66" charset="0"/>
      <p:regular r:id="rId48"/>
    </p:embeddedFont>
    <p:embeddedFont>
      <p:font typeface="Shrikhand" panose="020B0604020202020204" charset="0"/>
      <p:regular r:id="rId49"/>
    </p:embeddedFont>
    <p:embeddedFont>
      <p:font typeface="Stencil" panose="040409050D0802020404" pitchFamily="82" charset="0"/>
      <p:regular r:id="rId50"/>
    </p:embeddedFont>
    <p:embeddedFont>
      <p:font typeface="Vivaldi" panose="03020602050506090804" pitchFamily="66" charset="0"/>
      <p:italic r:id="rId5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456" y="1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font" Target="fonts/font15.fntdata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42" Type="http://schemas.openxmlformats.org/officeDocument/2006/relationships/font" Target="fonts/font18.fntdata"/><Relationship Id="rId47" Type="http://schemas.openxmlformats.org/officeDocument/2006/relationships/font" Target="fonts/font23.fntdata"/><Relationship Id="rId50" Type="http://schemas.openxmlformats.org/officeDocument/2006/relationships/font" Target="fonts/font26.fntdata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5.fntdata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font" Target="fonts/font16.fntdata"/><Relationship Id="rId45" Type="http://schemas.openxmlformats.org/officeDocument/2006/relationships/font" Target="fonts/font21.fntdata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4" Type="http://schemas.openxmlformats.org/officeDocument/2006/relationships/font" Target="fonts/font20.fntdata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43" Type="http://schemas.openxmlformats.org/officeDocument/2006/relationships/font" Target="fonts/font19.fntdata"/><Relationship Id="rId48" Type="http://schemas.openxmlformats.org/officeDocument/2006/relationships/font" Target="fonts/font24.fntdata"/><Relationship Id="rId8" Type="http://schemas.openxmlformats.org/officeDocument/2006/relationships/slide" Target="slides/slide7.xml"/><Relationship Id="rId51" Type="http://schemas.openxmlformats.org/officeDocument/2006/relationships/font" Target="fonts/font27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font" Target="fonts/font14.fntdata"/><Relationship Id="rId46" Type="http://schemas.openxmlformats.org/officeDocument/2006/relationships/font" Target="fonts/font22.fntdata"/><Relationship Id="rId20" Type="http://schemas.openxmlformats.org/officeDocument/2006/relationships/slide" Target="slides/slide19.xml"/><Relationship Id="rId41" Type="http://schemas.openxmlformats.org/officeDocument/2006/relationships/font" Target="fonts/font17.fntdata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49" Type="http://schemas.openxmlformats.org/officeDocument/2006/relationships/font" Target="fonts/font25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images.app.goo.gl/RisDj9hNuW5vKQCS6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jpe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hyperlink" Target="https://images.app.goo.gl/psPpQCR8wcJrodmk6" TargetMode="External"/><Relationship Id="rId3" Type="http://schemas.openxmlformats.org/officeDocument/2006/relationships/image" Target="../media/image48.svg"/><Relationship Id="rId7" Type="http://schemas.openxmlformats.org/officeDocument/2006/relationships/image" Target="../media/image52.jpeg"/><Relationship Id="rId12" Type="http://schemas.openxmlformats.org/officeDocument/2006/relationships/hyperlink" Target="https://images.app.goo.gl/Hr4WUUTZLaQ2SD4F6" TargetMode="Externa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11" Type="http://schemas.openxmlformats.org/officeDocument/2006/relationships/image" Target="../media/image56.svg"/><Relationship Id="rId5" Type="http://schemas.openxmlformats.org/officeDocument/2006/relationships/image" Target="../media/image50.svg"/><Relationship Id="rId10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54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svg"/><Relationship Id="rId3" Type="http://schemas.openxmlformats.org/officeDocument/2006/relationships/image" Target="../media/image5.svg"/><Relationship Id="rId7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jpeg"/><Relationship Id="rId11" Type="http://schemas.openxmlformats.org/officeDocument/2006/relationships/hyperlink" Target="https://images.app.goo.gl/3yJPoAdSEDdLc6cx9" TargetMode="External"/><Relationship Id="rId5" Type="http://schemas.openxmlformats.org/officeDocument/2006/relationships/image" Target="../media/image3.svg"/><Relationship Id="rId10" Type="http://schemas.openxmlformats.org/officeDocument/2006/relationships/hyperlink" Target="https://images.app.goo.gl/UAfwNTmcU7Lz2K136" TargetMode="External"/><Relationship Id="rId4" Type="http://schemas.openxmlformats.org/officeDocument/2006/relationships/image" Target="../media/image2.png"/><Relationship Id="rId9" Type="http://schemas.openxmlformats.org/officeDocument/2006/relationships/hyperlink" Target="https://images.app.goo.gl/bJyoNUb5612cEVuP8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5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7" Type="http://schemas.openxmlformats.org/officeDocument/2006/relationships/hyperlink" Target="https://inc42.com/buzz/mindtree-founders-to-start-120-mn-fund-for-early-stage-startups/?utm_campaign=fullarticle&amp;utm_medium=referral&amp;utm_source=inshorts" TargetMode="External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livemint.com/companies/news/mindtree-chairman-vice-chairman-ceo-exit-days-after-l-t-takes-control-1562328858993.html" TargetMode="External"/><Relationship Id="rId5" Type="http://schemas.openxmlformats.org/officeDocument/2006/relationships/image" Target="../media/image63.svg"/><Relationship Id="rId4" Type="http://schemas.openxmlformats.org/officeDocument/2006/relationships/image" Target="../media/image6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68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5.svg"/><Relationship Id="rId7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svg"/><Relationship Id="rId3" Type="http://schemas.openxmlformats.org/officeDocument/2006/relationships/image" Target="../media/image67.png"/><Relationship Id="rId7" Type="http://schemas.openxmlformats.org/officeDocument/2006/relationships/image" Target="../media/image69.png"/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68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1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svg"/><Relationship Id="rId4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svg"/><Relationship Id="rId7" Type="http://schemas.openxmlformats.org/officeDocument/2006/relationships/image" Target="../media/image14.png"/><Relationship Id="rId12" Type="http://schemas.openxmlformats.org/officeDocument/2006/relationships/hyperlink" Target="https://images.app.goo.gl/SN1VCTAgwhgULeYH8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jpeg"/><Relationship Id="rId11" Type="http://schemas.openxmlformats.org/officeDocument/2006/relationships/hyperlink" Target="https://images.app.goo.gl/KNgQaG6p8e1Xcafp6" TargetMode="External"/><Relationship Id="rId5" Type="http://schemas.openxmlformats.org/officeDocument/2006/relationships/image" Target="../media/image12.jpeg"/><Relationship Id="rId10" Type="http://schemas.openxmlformats.org/officeDocument/2006/relationships/image" Target="../media/image17.svg"/><Relationship Id="rId4" Type="http://schemas.openxmlformats.org/officeDocument/2006/relationships/image" Target="../media/image11.jpeg"/><Relationship Id="rId9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7" Type="http://schemas.openxmlformats.org/officeDocument/2006/relationships/hyperlink" Target="https://images.app.goo.gl/WQzsSYz3vgj5Txr3A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://visme" TargetMode="External"/><Relationship Id="rId3" Type="http://schemas.openxmlformats.org/officeDocument/2006/relationships/image" Target="../media/image24.jpeg"/><Relationship Id="rId7" Type="http://schemas.openxmlformats.org/officeDocument/2006/relationships/hyperlink" Target="https://images.app.goo.gl/CHa3fNzJniWsA1Kq5" TargetMode="External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jpe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svg"/><Relationship Id="rId3" Type="http://schemas.openxmlformats.org/officeDocument/2006/relationships/image" Target="../media/image28.svg"/><Relationship Id="rId7" Type="http://schemas.openxmlformats.org/officeDocument/2006/relationships/image" Target="../media/image30.svg"/><Relationship Id="rId12" Type="http://schemas.openxmlformats.org/officeDocument/2006/relationships/image" Target="../media/image35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11" Type="http://schemas.openxmlformats.org/officeDocument/2006/relationships/image" Target="../media/image34.svg"/><Relationship Id="rId5" Type="http://schemas.openxmlformats.org/officeDocument/2006/relationships/image" Target="../media/image3.svg"/><Relationship Id="rId10" Type="http://schemas.openxmlformats.org/officeDocument/2006/relationships/image" Target="../media/image33.png"/><Relationship Id="rId4" Type="http://schemas.openxmlformats.org/officeDocument/2006/relationships/image" Target="../media/image2.png"/><Relationship Id="rId9" Type="http://schemas.openxmlformats.org/officeDocument/2006/relationships/image" Target="../media/image32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19.svg"/><Relationship Id="rId7" Type="http://schemas.openxmlformats.org/officeDocument/2006/relationships/image" Target="../media/image40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svg"/><Relationship Id="rId4" Type="http://schemas.openxmlformats.org/officeDocument/2006/relationships/image" Target="../media/image37.png"/><Relationship Id="rId9" Type="http://schemas.openxmlformats.org/officeDocument/2006/relationships/image" Target="../media/image4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15855" r="2458" b="40250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 rot="-7020778">
            <a:off x="-5911408" y="821505"/>
            <a:ext cx="16230600" cy="10441156"/>
          </a:xfrm>
          <a:prstGeom prst="rect">
            <a:avLst/>
          </a:prstGeom>
          <a:solidFill>
            <a:srgbClr val="062253"/>
          </a:solidFill>
        </p:spPr>
      </p:sp>
      <p:sp>
        <p:nvSpPr>
          <p:cNvPr id="4" name="AutoShape 4"/>
          <p:cNvSpPr/>
          <p:nvPr/>
        </p:nvSpPr>
        <p:spPr>
          <a:xfrm rot="-7020778">
            <a:off x="-7861675" y="821505"/>
            <a:ext cx="16230600" cy="10441156"/>
          </a:xfrm>
          <a:prstGeom prst="rect">
            <a:avLst/>
          </a:prstGeom>
          <a:solidFill>
            <a:srgbClr val="062C6D"/>
          </a:solidFill>
        </p:spPr>
      </p:sp>
      <p:sp>
        <p:nvSpPr>
          <p:cNvPr id="5" name="TextBox 5"/>
          <p:cNvSpPr txBox="1"/>
          <p:nvPr/>
        </p:nvSpPr>
        <p:spPr>
          <a:xfrm>
            <a:off x="253625" y="2556615"/>
            <a:ext cx="15339071" cy="7045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161"/>
              </a:lnSpc>
            </a:pPr>
            <a:r>
              <a:rPr lang="en-US" sz="5799" spc="-342">
                <a:solidFill>
                  <a:srgbClr val="FFFFFF"/>
                </a:solidFill>
                <a:latin typeface="Montserrat Bold"/>
              </a:rPr>
              <a:t>BUSINESS EXCAVATORS 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028700" y="1028700"/>
            <a:ext cx="1783058" cy="295015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5967770" y="733685"/>
            <a:ext cx="1783058" cy="295015"/>
          </a:xfrm>
          <a:prstGeom prst="rect">
            <a:avLst/>
          </a:prstGeom>
        </p:spPr>
      </p:pic>
      <p:sp>
        <p:nvSpPr>
          <p:cNvPr id="8" name="AutoShape 8"/>
          <p:cNvSpPr/>
          <p:nvPr/>
        </p:nvSpPr>
        <p:spPr>
          <a:xfrm>
            <a:off x="-1536273" y="4580698"/>
            <a:ext cx="5244233" cy="0"/>
          </a:xfrm>
          <a:prstGeom prst="line">
            <a:avLst/>
          </a:prstGeom>
          <a:ln w="1905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AutoShape 9"/>
          <p:cNvSpPr/>
          <p:nvPr/>
        </p:nvSpPr>
        <p:spPr>
          <a:xfrm>
            <a:off x="-2298994" y="9582841"/>
            <a:ext cx="9005773" cy="0"/>
          </a:xfrm>
          <a:prstGeom prst="line">
            <a:avLst/>
          </a:prstGeom>
          <a:ln w="1905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AutoShape 10"/>
          <p:cNvSpPr/>
          <p:nvPr/>
        </p:nvSpPr>
        <p:spPr>
          <a:xfrm>
            <a:off x="-3516288" y="3712270"/>
            <a:ext cx="5720180" cy="0"/>
          </a:xfrm>
          <a:prstGeom prst="line">
            <a:avLst/>
          </a:prstGeom>
          <a:ln w="1905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AutoShape 11"/>
          <p:cNvSpPr/>
          <p:nvPr/>
        </p:nvSpPr>
        <p:spPr>
          <a:xfrm>
            <a:off x="1920229" y="2392260"/>
            <a:ext cx="930938" cy="0"/>
          </a:xfrm>
          <a:prstGeom prst="line">
            <a:avLst/>
          </a:prstGeom>
          <a:ln w="1905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AutoShape 12"/>
          <p:cNvSpPr/>
          <p:nvPr/>
        </p:nvSpPr>
        <p:spPr>
          <a:xfrm>
            <a:off x="628699" y="2392260"/>
            <a:ext cx="1291530" cy="0"/>
          </a:xfrm>
          <a:prstGeom prst="line">
            <a:avLst/>
          </a:prstGeom>
          <a:ln w="1905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TextBox 13"/>
          <p:cNvSpPr txBox="1"/>
          <p:nvPr/>
        </p:nvSpPr>
        <p:spPr>
          <a:xfrm>
            <a:off x="628699" y="3902770"/>
            <a:ext cx="15339071" cy="7045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161"/>
              </a:lnSpc>
            </a:pPr>
            <a:r>
              <a:rPr lang="en-US" sz="5799" spc="-342">
                <a:solidFill>
                  <a:srgbClr val="FFFFFF"/>
                </a:solidFill>
                <a:latin typeface="Eczar SemiBold"/>
              </a:rPr>
              <a:t>         HOSTILE TAKEOVER SAGA 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-1616927" y="5945832"/>
            <a:ext cx="12439895" cy="21963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237"/>
              </a:lnSpc>
            </a:pPr>
            <a:r>
              <a:rPr lang="en-US" sz="9255" spc="-546" dirty="0">
                <a:solidFill>
                  <a:srgbClr val="FFFFFF"/>
                </a:solidFill>
                <a:latin typeface="Shrikhand"/>
              </a:rPr>
              <a:t>         </a:t>
            </a:r>
            <a:r>
              <a:rPr lang="en-US" sz="9255" spc="-546" dirty="0">
                <a:solidFill>
                  <a:srgbClr val="FFFFFF"/>
                </a:solidFill>
                <a:latin typeface="Stencil" panose="040409050D0802020404" pitchFamily="82" charset="0"/>
              </a:rPr>
              <a:t>MINDTREE  LOOSES ITS  MIND!!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3684979" y="8931960"/>
            <a:ext cx="12439895" cy="14755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26"/>
              </a:lnSpc>
            </a:pPr>
            <a:r>
              <a:rPr lang="en-US" sz="4299" spc="-253" dirty="0">
                <a:solidFill>
                  <a:srgbClr val="FFFFFF"/>
                </a:solidFill>
                <a:latin typeface="Alice"/>
              </a:rPr>
              <a:t>     MADE BY;</a:t>
            </a:r>
          </a:p>
          <a:p>
            <a:pPr>
              <a:lnSpc>
                <a:spcPts val="3826"/>
              </a:lnSpc>
            </a:pPr>
            <a:r>
              <a:rPr lang="en-US" sz="4299" spc="-253" dirty="0">
                <a:solidFill>
                  <a:srgbClr val="FFFFFF"/>
                </a:solidFill>
                <a:latin typeface="Alice"/>
              </a:rPr>
              <a:t>AAYUSHI JAISWAL </a:t>
            </a:r>
          </a:p>
          <a:p>
            <a:pPr>
              <a:lnSpc>
                <a:spcPts val="3826"/>
              </a:lnSpc>
            </a:pPr>
            <a:r>
              <a:rPr lang="en-US" sz="4299" spc="-253" dirty="0">
                <a:solidFill>
                  <a:srgbClr val="FFFFFF"/>
                </a:solidFill>
                <a:latin typeface="Alice"/>
              </a:rPr>
              <a:t> 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2505323">
            <a:off x="14975228" y="-1041169"/>
            <a:ext cx="5293007" cy="2487400"/>
          </a:xfrm>
          <a:prstGeom prst="rect">
            <a:avLst/>
          </a:prstGeom>
          <a:solidFill>
            <a:srgbClr val="062C6D"/>
          </a:solidFill>
        </p:spPr>
      </p:sp>
      <p:sp>
        <p:nvSpPr>
          <p:cNvPr id="3" name="AutoShape 3"/>
          <p:cNvSpPr/>
          <p:nvPr/>
        </p:nvSpPr>
        <p:spPr>
          <a:xfrm rot="-2700000">
            <a:off x="-2443973" y="-1327591"/>
            <a:ext cx="5293007" cy="3060243"/>
          </a:xfrm>
          <a:prstGeom prst="rect">
            <a:avLst/>
          </a:prstGeom>
          <a:solidFill>
            <a:srgbClr val="062C6D"/>
          </a:solidFill>
        </p:spPr>
      </p:sp>
      <p:grpSp>
        <p:nvGrpSpPr>
          <p:cNvPr id="4" name="Group 4"/>
          <p:cNvGrpSpPr/>
          <p:nvPr/>
        </p:nvGrpSpPr>
        <p:grpSpPr>
          <a:xfrm>
            <a:off x="1099567" y="6750431"/>
            <a:ext cx="4675651" cy="3002789"/>
            <a:chOff x="0" y="0"/>
            <a:chExt cx="1231447" cy="79085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231447" cy="790858"/>
            </a:xfrm>
            <a:custGeom>
              <a:avLst/>
              <a:gdLst/>
              <a:ahLst/>
              <a:cxnLst/>
              <a:rect l="l" t="t" r="r" b="b"/>
              <a:pathLst>
                <a:path w="1231447" h="790858">
                  <a:moveTo>
                    <a:pt x="84446" y="0"/>
                  </a:moveTo>
                  <a:lnTo>
                    <a:pt x="1147002" y="0"/>
                  </a:lnTo>
                  <a:cubicBezTo>
                    <a:pt x="1193640" y="0"/>
                    <a:pt x="1231447" y="37808"/>
                    <a:pt x="1231447" y="84446"/>
                  </a:cubicBezTo>
                  <a:lnTo>
                    <a:pt x="1231447" y="706412"/>
                  </a:lnTo>
                  <a:cubicBezTo>
                    <a:pt x="1231447" y="753050"/>
                    <a:pt x="1193640" y="790858"/>
                    <a:pt x="1147002" y="790858"/>
                  </a:cubicBezTo>
                  <a:lnTo>
                    <a:pt x="84446" y="790858"/>
                  </a:lnTo>
                  <a:cubicBezTo>
                    <a:pt x="37808" y="790858"/>
                    <a:pt x="0" y="753050"/>
                    <a:pt x="0" y="706412"/>
                  </a:cubicBezTo>
                  <a:lnTo>
                    <a:pt x="0" y="84446"/>
                  </a:lnTo>
                  <a:cubicBezTo>
                    <a:pt x="0" y="37808"/>
                    <a:pt x="37808" y="0"/>
                    <a:pt x="84446" y="0"/>
                  </a:cubicBezTo>
                  <a:close/>
                </a:path>
              </a:pathLst>
            </a:custGeom>
            <a:solidFill>
              <a:srgbClr val="062253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75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6842018" y="6750431"/>
            <a:ext cx="4603963" cy="3002789"/>
            <a:chOff x="0" y="0"/>
            <a:chExt cx="1212566" cy="79085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212566" cy="790858"/>
            </a:xfrm>
            <a:custGeom>
              <a:avLst/>
              <a:gdLst/>
              <a:ahLst/>
              <a:cxnLst/>
              <a:rect l="l" t="t" r="r" b="b"/>
              <a:pathLst>
                <a:path w="1212566" h="790858">
                  <a:moveTo>
                    <a:pt x="85760" y="0"/>
                  </a:moveTo>
                  <a:lnTo>
                    <a:pt x="1126806" y="0"/>
                  </a:lnTo>
                  <a:cubicBezTo>
                    <a:pt x="1174170" y="0"/>
                    <a:pt x="1212566" y="38396"/>
                    <a:pt x="1212566" y="85760"/>
                  </a:cubicBezTo>
                  <a:lnTo>
                    <a:pt x="1212566" y="705097"/>
                  </a:lnTo>
                  <a:cubicBezTo>
                    <a:pt x="1212566" y="752462"/>
                    <a:pt x="1174170" y="790858"/>
                    <a:pt x="1126806" y="790858"/>
                  </a:cubicBezTo>
                  <a:lnTo>
                    <a:pt x="85760" y="790858"/>
                  </a:lnTo>
                  <a:cubicBezTo>
                    <a:pt x="38396" y="790858"/>
                    <a:pt x="0" y="752462"/>
                    <a:pt x="0" y="705097"/>
                  </a:cubicBezTo>
                  <a:lnTo>
                    <a:pt x="0" y="85760"/>
                  </a:lnTo>
                  <a:cubicBezTo>
                    <a:pt x="0" y="38396"/>
                    <a:pt x="38396" y="0"/>
                    <a:pt x="85760" y="0"/>
                  </a:cubicBezTo>
                  <a:close/>
                </a:path>
              </a:pathLst>
            </a:custGeom>
            <a:solidFill>
              <a:srgbClr val="062253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75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2517228" y="6750431"/>
            <a:ext cx="4603963" cy="3002789"/>
            <a:chOff x="0" y="0"/>
            <a:chExt cx="1212566" cy="790858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212566" cy="790858"/>
            </a:xfrm>
            <a:custGeom>
              <a:avLst/>
              <a:gdLst/>
              <a:ahLst/>
              <a:cxnLst/>
              <a:rect l="l" t="t" r="r" b="b"/>
              <a:pathLst>
                <a:path w="1212566" h="790858">
                  <a:moveTo>
                    <a:pt x="85760" y="0"/>
                  </a:moveTo>
                  <a:lnTo>
                    <a:pt x="1126806" y="0"/>
                  </a:lnTo>
                  <a:cubicBezTo>
                    <a:pt x="1174170" y="0"/>
                    <a:pt x="1212566" y="38396"/>
                    <a:pt x="1212566" y="85760"/>
                  </a:cubicBezTo>
                  <a:lnTo>
                    <a:pt x="1212566" y="705097"/>
                  </a:lnTo>
                  <a:cubicBezTo>
                    <a:pt x="1212566" y="752462"/>
                    <a:pt x="1174170" y="790858"/>
                    <a:pt x="1126806" y="790858"/>
                  </a:cubicBezTo>
                  <a:lnTo>
                    <a:pt x="85760" y="790858"/>
                  </a:lnTo>
                  <a:cubicBezTo>
                    <a:pt x="38396" y="790858"/>
                    <a:pt x="0" y="752462"/>
                    <a:pt x="0" y="705097"/>
                  </a:cubicBezTo>
                  <a:lnTo>
                    <a:pt x="0" y="85760"/>
                  </a:lnTo>
                  <a:cubicBezTo>
                    <a:pt x="0" y="38396"/>
                    <a:pt x="38396" y="0"/>
                    <a:pt x="85760" y="0"/>
                  </a:cubicBezTo>
                  <a:close/>
                </a:path>
              </a:pathLst>
            </a:custGeom>
            <a:solidFill>
              <a:srgbClr val="062253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75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6842018" y="2241295"/>
            <a:ext cx="4603963" cy="3002789"/>
            <a:chOff x="0" y="0"/>
            <a:chExt cx="1212566" cy="790858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212566" cy="790858"/>
            </a:xfrm>
            <a:custGeom>
              <a:avLst/>
              <a:gdLst/>
              <a:ahLst/>
              <a:cxnLst/>
              <a:rect l="l" t="t" r="r" b="b"/>
              <a:pathLst>
                <a:path w="1212566" h="790858">
                  <a:moveTo>
                    <a:pt x="85760" y="0"/>
                  </a:moveTo>
                  <a:lnTo>
                    <a:pt x="1126806" y="0"/>
                  </a:lnTo>
                  <a:cubicBezTo>
                    <a:pt x="1174170" y="0"/>
                    <a:pt x="1212566" y="38396"/>
                    <a:pt x="1212566" y="85760"/>
                  </a:cubicBezTo>
                  <a:lnTo>
                    <a:pt x="1212566" y="705097"/>
                  </a:lnTo>
                  <a:cubicBezTo>
                    <a:pt x="1212566" y="752462"/>
                    <a:pt x="1174170" y="790858"/>
                    <a:pt x="1126806" y="790858"/>
                  </a:cubicBezTo>
                  <a:lnTo>
                    <a:pt x="85760" y="790858"/>
                  </a:lnTo>
                  <a:cubicBezTo>
                    <a:pt x="38396" y="790858"/>
                    <a:pt x="0" y="752462"/>
                    <a:pt x="0" y="705097"/>
                  </a:cubicBezTo>
                  <a:lnTo>
                    <a:pt x="0" y="85760"/>
                  </a:lnTo>
                  <a:cubicBezTo>
                    <a:pt x="0" y="38396"/>
                    <a:pt x="38396" y="0"/>
                    <a:pt x="85760" y="0"/>
                  </a:cubicBezTo>
                  <a:close/>
                </a:path>
              </a:pathLst>
            </a:custGeom>
            <a:solidFill>
              <a:srgbClr val="062253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75"/>
                </a:lnSpc>
              </a:pPr>
              <a:endParaRPr/>
            </a:p>
          </p:txBody>
        </p:sp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4771101" y="1028700"/>
            <a:ext cx="1453454" cy="1328093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3236419" y="640398"/>
            <a:ext cx="12454778" cy="919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859"/>
              </a:lnSpc>
            </a:pPr>
            <a:r>
              <a:rPr lang="en-US" sz="6999" spc="-412">
                <a:solidFill>
                  <a:srgbClr val="213559"/>
                </a:solidFill>
                <a:latin typeface="Montserrat Extra-Bold"/>
              </a:rPr>
              <a:t>PROBLEM IDENTIFICATION 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4819210" y="3127276"/>
            <a:ext cx="871987" cy="2515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65"/>
              </a:lnSpc>
            </a:pPr>
            <a:r>
              <a:rPr lang="en-US" sz="1475" u="sng" dirty="0">
                <a:solidFill>
                  <a:schemeClr val="bg1"/>
                </a:solidFill>
                <a:latin typeface="Canva Sans"/>
                <a:hlinkClick r:id="rId4" tooltip="https://images.app.goo.gl/RisDj9hNuW5vKQCS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Mindtree</a:t>
            </a:r>
            <a:r>
              <a:rPr lang="en-US" sz="1475" u="sng" dirty="0">
                <a:solidFill>
                  <a:srgbClr val="0000FF"/>
                </a:solidFill>
                <a:latin typeface="Canva Sans"/>
                <a:hlinkClick r:id="rId4" tooltip="https://images.app.goo.gl/RisDj9hNuW5vKQCS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993978" y="7169150"/>
            <a:ext cx="4307235" cy="2089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FFFFFF"/>
                </a:solidFill>
                <a:latin typeface="Canva Sans"/>
              </a:rPr>
              <a:t>Only 13% stakes were with promoters.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28700" y="7169150"/>
            <a:ext cx="4675651" cy="2089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FFFFFF"/>
                </a:solidFill>
                <a:latin typeface="Canva Sans"/>
              </a:rPr>
              <a:t>Majority of</a:t>
            </a:r>
          </a:p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FFFFFF"/>
                </a:solidFill>
                <a:latin typeface="Canva Sans"/>
              </a:rPr>
              <a:t> shares were </a:t>
            </a:r>
          </a:p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FFFFFF"/>
                </a:solidFill>
                <a:latin typeface="Canva Sans"/>
              </a:rPr>
              <a:t>with FII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2503257" y="7169150"/>
            <a:ext cx="4535689" cy="2089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FFFFFF"/>
                </a:solidFill>
                <a:latin typeface="Canva Sans"/>
              </a:rPr>
              <a:t>Share holders were untrustworthy 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7111993" y="2789555"/>
            <a:ext cx="4064015" cy="1811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Canva Sans"/>
              </a:rPr>
              <a:t>Distribution of shares </a:t>
            </a:r>
          </a:p>
        </p:txBody>
      </p:sp>
      <p:sp>
        <p:nvSpPr>
          <p:cNvPr id="23" name="TextBox 23"/>
          <p:cNvSpPr txBox="1"/>
          <p:nvPr/>
        </p:nvSpPr>
        <p:spPr>
          <a:xfrm rot="-2383820">
            <a:off x="3022830" y="4355812"/>
            <a:ext cx="3584802" cy="11058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87"/>
              </a:lnSpc>
            </a:pPr>
            <a:r>
              <a:rPr lang="en-US" sz="6562" dirty="0">
                <a:solidFill>
                  <a:srgbClr val="000000"/>
                </a:solidFill>
                <a:latin typeface="Canva Sans"/>
              </a:rPr>
              <a:t>_________</a:t>
            </a:r>
          </a:p>
        </p:txBody>
      </p:sp>
      <p:sp>
        <p:nvSpPr>
          <p:cNvPr id="24" name="TextBox 24"/>
          <p:cNvSpPr txBox="1"/>
          <p:nvPr/>
        </p:nvSpPr>
        <p:spPr>
          <a:xfrm rot="-8735851">
            <a:off x="11235030" y="5098066"/>
            <a:ext cx="3584802" cy="11058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87"/>
              </a:lnSpc>
            </a:pPr>
            <a:r>
              <a:rPr lang="en-US" sz="6562" dirty="0">
                <a:solidFill>
                  <a:srgbClr val="000000"/>
                </a:solidFill>
                <a:latin typeface="Canva Sans"/>
              </a:rPr>
              <a:t>_________</a:t>
            </a:r>
          </a:p>
        </p:txBody>
      </p:sp>
      <p:sp>
        <p:nvSpPr>
          <p:cNvPr id="25" name="TextBox 25"/>
          <p:cNvSpPr txBox="1"/>
          <p:nvPr/>
        </p:nvSpPr>
        <p:spPr>
          <a:xfrm rot="-5316862">
            <a:off x="7075329" y="5431360"/>
            <a:ext cx="3584802" cy="11058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87"/>
              </a:lnSpc>
            </a:pPr>
            <a:r>
              <a:rPr lang="en-US" sz="6562">
                <a:solidFill>
                  <a:srgbClr val="000000"/>
                </a:solidFill>
                <a:latin typeface="Canva Sans"/>
              </a:rPr>
              <a:t>___</a:t>
            </a:r>
          </a:p>
        </p:txBody>
      </p:sp>
      <p:pic>
        <p:nvPicPr>
          <p:cNvPr id="26" name="Picture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913072" y="1027657"/>
            <a:ext cx="1453454" cy="1328093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2C6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1753206">
            <a:off x="-667255" y="3866731"/>
            <a:ext cx="25783492" cy="9586163"/>
          </a:xfrm>
          <a:prstGeom prst="rect">
            <a:avLst/>
          </a:prstGeom>
          <a:solidFill>
            <a:srgbClr val="FFFFFF">
              <a:alpha val="4706"/>
            </a:srgbClr>
          </a:solidFill>
        </p:spPr>
      </p:sp>
      <p:sp>
        <p:nvSpPr>
          <p:cNvPr id="3" name="AutoShape 3"/>
          <p:cNvSpPr/>
          <p:nvPr/>
        </p:nvSpPr>
        <p:spPr>
          <a:xfrm rot="-2700000">
            <a:off x="15641497" y="9043300"/>
            <a:ext cx="5293007" cy="2487400"/>
          </a:xfrm>
          <a:prstGeom prst="rect">
            <a:avLst/>
          </a:prstGeom>
          <a:solidFill>
            <a:srgbClr val="213559"/>
          </a:solidFill>
        </p:spPr>
      </p:sp>
      <p:sp>
        <p:nvSpPr>
          <p:cNvPr id="4" name="AutoShape 4"/>
          <p:cNvSpPr/>
          <p:nvPr/>
        </p:nvSpPr>
        <p:spPr>
          <a:xfrm rot="-2700000">
            <a:off x="-2646503" y="-1243700"/>
            <a:ext cx="5293007" cy="2487400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5" name="TextBox 5"/>
          <p:cNvSpPr txBox="1"/>
          <p:nvPr/>
        </p:nvSpPr>
        <p:spPr>
          <a:xfrm>
            <a:off x="1523258" y="3494404"/>
            <a:ext cx="5513202" cy="57638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479"/>
              </a:lnSpc>
            </a:pPr>
            <a:r>
              <a:rPr lang="en-US" sz="8199">
                <a:solidFill>
                  <a:srgbClr val="FFFFFF"/>
                </a:solidFill>
                <a:latin typeface="Angelina"/>
              </a:rPr>
              <a:t>through </a:t>
            </a:r>
          </a:p>
          <a:p>
            <a:pPr algn="ctr">
              <a:lnSpc>
                <a:spcPts val="11479"/>
              </a:lnSpc>
            </a:pPr>
            <a:r>
              <a:rPr lang="en-US" sz="8199">
                <a:solidFill>
                  <a:srgbClr val="FFFFFF"/>
                </a:solidFill>
                <a:latin typeface="Angelina"/>
              </a:rPr>
              <a:t>our </a:t>
            </a:r>
          </a:p>
          <a:p>
            <a:pPr algn="ctr">
              <a:lnSpc>
                <a:spcPts val="11479"/>
              </a:lnSpc>
            </a:pPr>
            <a:r>
              <a:rPr lang="en-US" sz="8199">
                <a:solidFill>
                  <a:srgbClr val="FFFFFF"/>
                </a:solidFill>
                <a:latin typeface="Angelina"/>
              </a:rPr>
              <a:t>research </a:t>
            </a:r>
          </a:p>
          <a:p>
            <a:pPr algn="ctr">
              <a:lnSpc>
                <a:spcPts val="11479"/>
              </a:lnSpc>
            </a:pPr>
            <a:endParaRPr lang="en-US" sz="8199">
              <a:solidFill>
                <a:srgbClr val="FFFFFF"/>
              </a:solidFill>
              <a:latin typeface="Angelina"/>
            </a:endParaRPr>
          </a:p>
        </p:txBody>
      </p:sp>
      <p:sp>
        <p:nvSpPr>
          <p:cNvPr id="6" name="AutoShape 6"/>
          <p:cNvSpPr/>
          <p:nvPr/>
        </p:nvSpPr>
        <p:spPr>
          <a:xfrm rot="68988">
            <a:off x="2570817" y="8589147"/>
            <a:ext cx="3246176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rcRect t="23273" b="21909"/>
          <a:stretch>
            <a:fillRect/>
          </a:stretch>
        </p:blipFill>
        <p:spPr>
          <a:xfrm>
            <a:off x="7732181" y="0"/>
            <a:ext cx="10555819" cy="102870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689872" y="677026"/>
            <a:ext cx="5008066" cy="2077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45"/>
              </a:lnSpc>
            </a:pPr>
            <a:r>
              <a:rPr lang="en-US" sz="5961" dirty="0">
                <a:solidFill>
                  <a:srgbClr val="FFFFFF"/>
                </a:solidFill>
                <a:latin typeface="Stencil" panose="040409050D0802020404" pitchFamily="82" charset="0"/>
              </a:rPr>
              <a:t>PROBLEM</a:t>
            </a:r>
          </a:p>
          <a:p>
            <a:pPr algn="ctr">
              <a:lnSpc>
                <a:spcPts val="8345"/>
              </a:lnSpc>
            </a:pPr>
            <a:r>
              <a:rPr lang="en-US" sz="5961" dirty="0">
                <a:solidFill>
                  <a:srgbClr val="FFFFFF"/>
                </a:solidFill>
                <a:latin typeface="Stencil" panose="040409050D0802020404" pitchFamily="82" charset="0"/>
              </a:rPr>
              <a:t> IDENTIFIED 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1753206">
            <a:off x="-1113304" y="4354356"/>
            <a:ext cx="25783492" cy="9586163"/>
          </a:xfrm>
          <a:prstGeom prst="rect">
            <a:avLst/>
          </a:prstGeom>
          <a:solidFill>
            <a:srgbClr val="545454">
              <a:alpha val="4706"/>
            </a:srgbClr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297214" y="-726996"/>
            <a:ext cx="11740992" cy="11740992"/>
          </a:xfrm>
          <a:prstGeom prst="rect">
            <a:avLst/>
          </a:prstGeom>
        </p:spPr>
      </p:pic>
      <p:sp>
        <p:nvSpPr>
          <p:cNvPr id="4" name="AutoShape 4"/>
          <p:cNvSpPr/>
          <p:nvPr/>
        </p:nvSpPr>
        <p:spPr>
          <a:xfrm>
            <a:off x="1028700" y="615601"/>
            <a:ext cx="16805290" cy="9092224"/>
          </a:xfrm>
          <a:prstGeom prst="rect">
            <a:avLst/>
          </a:prstGeom>
          <a:solidFill>
            <a:srgbClr val="062253"/>
          </a:solidFill>
        </p:spPr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6050931" y="733685"/>
            <a:ext cx="1783058" cy="295015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rcRect t="18287" r="17748" b="18593"/>
          <a:stretch>
            <a:fillRect/>
          </a:stretch>
        </p:blipFill>
        <p:spPr>
          <a:xfrm>
            <a:off x="1028700" y="615601"/>
            <a:ext cx="6664723" cy="9092224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9628874" y="4347358"/>
            <a:ext cx="6818663" cy="13563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460"/>
              </a:lnSpc>
              <a:spcBef>
                <a:spcPct val="0"/>
              </a:spcBef>
            </a:pPr>
            <a:r>
              <a:rPr lang="en-US" sz="4200" spc="84">
                <a:solidFill>
                  <a:srgbClr val="FFFFFF"/>
                </a:solidFill>
                <a:latin typeface="Montserrat Extra-Bold"/>
              </a:rPr>
              <a:t>Mindtree could have been prevented itself!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590262" y="6065668"/>
            <a:ext cx="2895888" cy="12908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554"/>
              </a:lnSpc>
            </a:pPr>
            <a:r>
              <a:rPr lang="en-US" sz="7538">
                <a:solidFill>
                  <a:srgbClr val="FFFFFF"/>
                </a:solidFill>
                <a:latin typeface="Canva Sans"/>
              </a:rPr>
              <a:t>But.....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268880" y="7571368"/>
            <a:ext cx="2917478" cy="15760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FFFFFF"/>
                </a:solidFill>
                <a:latin typeface="Dangwa"/>
              </a:rPr>
              <a:t>HOW??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693423" y="1447965"/>
            <a:ext cx="10068392" cy="23903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40"/>
              </a:lnSpc>
            </a:pPr>
            <a:r>
              <a:rPr lang="en-US" sz="8800" b="1" dirty="0">
                <a:solidFill>
                  <a:srgbClr val="FFFFFF"/>
                </a:solidFill>
                <a:latin typeface="Vivaldi" panose="03020602050506090804" pitchFamily="66" charset="0"/>
              </a:rPr>
              <a:t>According  to  primary</a:t>
            </a:r>
          </a:p>
          <a:p>
            <a:pPr algn="ctr">
              <a:lnSpc>
                <a:spcPts val="9240"/>
              </a:lnSpc>
            </a:pPr>
            <a:r>
              <a:rPr lang="en-US" sz="8800" b="1" dirty="0">
                <a:solidFill>
                  <a:srgbClr val="FFFFFF"/>
                </a:solidFill>
                <a:latin typeface="Vivaldi" panose="03020602050506090804" pitchFamily="66" charset="0"/>
              </a:rPr>
              <a:t> research  analysis 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1753206">
            <a:off x="-1113304" y="4354356"/>
            <a:ext cx="25783492" cy="9586163"/>
          </a:xfrm>
          <a:prstGeom prst="rect">
            <a:avLst/>
          </a:prstGeom>
          <a:solidFill>
            <a:srgbClr val="062C6D">
              <a:alpha val="4706"/>
            </a:srgbClr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7501207" y="6936617"/>
            <a:ext cx="2194741" cy="221082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1500059" y="7012999"/>
            <a:ext cx="2556816" cy="2575547"/>
          </a:xfrm>
          <a:prstGeom prst="rect">
            <a:avLst/>
          </a:prstGeom>
        </p:spPr>
      </p:pic>
      <p:sp>
        <p:nvSpPr>
          <p:cNvPr id="5" name="AutoShape 5"/>
          <p:cNvSpPr/>
          <p:nvPr/>
        </p:nvSpPr>
        <p:spPr>
          <a:xfrm rot="-2700000">
            <a:off x="-2646503" y="-1243700"/>
            <a:ext cx="5293007" cy="2487400"/>
          </a:xfrm>
          <a:prstGeom prst="rect">
            <a:avLst/>
          </a:prstGeom>
          <a:solidFill>
            <a:srgbClr val="062253"/>
          </a:solidFill>
        </p:spPr>
      </p:sp>
      <p:sp>
        <p:nvSpPr>
          <p:cNvPr id="6" name="AutoShape 6"/>
          <p:cNvSpPr/>
          <p:nvPr/>
        </p:nvSpPr>
        <p:spPr>
          <a:xfrm rot="2231541">
            <a:off x="14899376" y="-1415181"/>
            <a:ext cx="5293007" cy="2487400"/>
          </a:xfrm>
          <a:prstGeom prst="rect">
            <a:avLst/>
          </a:prstGeom>
          <a:solidFill>
            <a:srgbClr val="062253"/>
          </a:solidFill>
        </p:spPr>
      </p:sp>
      <p:pic>
        <p:nvPicPr>
          <p:cNvPr id="7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5400000">
            <a:off x="5465474" y="6284121"/>
            <a:ext cx="7315200" cy="252707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940209" y="2750789"/>
            <a:ext cx="5978582" cy="3817095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rcRect l="2191" r="2191"/>
          <a:stretch>
            <a:fillRect/>
          </a:stretch>
        </p:blipFill>
        <p:spPr>
          <a:xfrm>
            <a:off x="10325753" y="2419056"/>
            <a:ext cx="5895836" cy="3817095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860127" y="2453084"/>
            <a:ext cx="6138746" cy="41148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0325753" y="2458497"/>
            <a:ext cx="5895836" cy="3951978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1940209" y="6860235"/>
            <a:ext cx="5978582" cy="2989291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3807259" y="846288"/>
            <a:ext cx="10673482" cy="9441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56"/>
              </a:lnSpc>
            </a:pPr>
            <a:r>
              <a:rPr lang="en-US" sz="7200" spc="-424">
                <a:solidFill>
                  <a:srgbClr val="062253"/>
                </a:solidFill>
                <a:latin typeface="Montserrat Extra-Bold"/>
              </a:rPr>
              <a:t>PROPOSED SOLUTIONS </a:t>
            </a:r>
          </a:p>
        </p:txBody>
      </p:sp>
      <p:sp>
        <p:nvSpPr>
          <p:cNvPr id="14" name="TextBox 14"/>
          <p:cNvSpPr txBox="1"/>
          <p:nvPr/>
        </p:nvSpPr>
        <p:spPr>
          <a:xfrm rot="-5400000">
            <a:off x="6432796" y="3714951"/>
            <a:ext cx="2450157" cy="5218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12"/>
              </a:lnSpc>
            </a:pPr>
            <a:r>
              <a:rPr lang="en-US" sz="3080" u="sng" dirty="0">
                <a:solidFill>
                  <a:schemeClr val="bg1"/>
                </a:solidFill>
                <a:latin typeface="Canva Sans"/>
                <a:hlinkClick r:id="rId12" tooltip="https://images.app.goo.gl/Hr4WUUTZLaQ2SD4F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White</a:t>
            </a:r>
            <a:r>
              <a:rPr lang="en-US" sz="3080" u="sng" dirty="0">
                <a:solidFill>
                  <a:srgbClr val="0000FF"/>
                </a:solidFill>
                <a:latin typeface="Canva Sans"/>
                <a:hlinkClick r:id="rId12" tooltip="https://images.app.goo.gl/Hr4WUUTZLaQ2SD4F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sz="3080" u="sng" dirty="0">
                <a:solidFill>
                  <a:schemeClr val="bg1"/>
                </a:solidFill>
                <a:latin typeface="Canva Sans"/>
                <a:hlinkClick r:id="rId12" tooltip="https://images.app.goo.gl/Hr4WUUTZLaQ2SD4F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knight</a:t>
            </a:r>
            <a:r>
              <a:rPr lang="en-US" sz="3080" u="sng" dirty="0">
                <a:solidFill>
                  <a:srgbClr val="0000FF"/>
                </a:solidFill>
                <a:latin typeface="Canva Sans"/>
                <a:hlinkClick r:id="rId12" tooltip="https://images.app.goo.gl/Hr4WUUTZLaQ2SD4F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809781" y="7481623"/>
            <a:ext cx="6043939" cy="1581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Canva Sans"/>
              </a:rPr>
              <a:t>     friendly company purchases </a:t>
            </a:r>
          </a:p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Canva Sans"/>
              </a:rPr>
              <a:t>the target company instead</a:t>
            </a:r>
          </a:p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Canva Sans"/>
              </a:rPr>
              <a:t> of the unfriendly bidder  </a:t>
            </a: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10390502" y="6806127"/>
            <a:ext cx="5978582" cy="2989291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10933803" y="7481623"/>
            <a:ext cx="4891980" cy="1581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Canva Sans"/>
              </a:rPr>
              <a:t>when a corporation</a:t>
            </a:r>
          </a:p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Canva Sans"/>
              </a:rPr>
              <a:t> purchases its owner</a:t>
            </a:r>
          </a:p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Canva Sans"/>
              </a:rPr>
              <a:t> shares in the stock market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1778442" y="4620557"/>
            <a:ext cx="1885876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u="sng" dirty="0">
                <a:solidFill>
                  <a:schemeClr val="bg1"/>
                </a:solidFill>
                <a:latin typeface="Canva Sans"/>
                <a:hlinkClick r:id="rId13" tooltip="https://images.app.goo.gl/psPpQCR8wcJrodmk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Buyback</a:t>
            </a:r>
            <a:r>
              <a:rPr lang="en-US" sz="3399" u="sng" dirty="0">
                <a:solidFill>
                  <a:srgbClr val="0000FF"/>
                </a:solidFill>
                <a:latin typeface="Canva Sans"/>
                <a:hlinkClick r:id="rId13" tooltip="https://images.app.goo.gl/psPpQCR8wcJrodmk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1753206">
            <a:off x="-1113304" y="4354356"/>
            <a:ext cx="25783492" cy="9586163"/>
          </a:xfrm>
          <a:prstGeom prst="rect">
            <a:avLst/>
          </a:prstGeom>
          <a:solidFill>
            <a:srgbClr val="545454">
              <a:alpha val="4706"/>
            </a:srgbClr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297214" y="-726996"/>
            <a:ext cx="11740992" cy="11740992"/>
          </a:xfrm>
          <a:prstGeom prst="rect">
            <a:avLst/>
          </a:prstGeom>
        </p:spPr>
      </p:pic>
      <p:sp>
        <p:nvSpPr>
          <p:cNvPr id="4" name="AutoShape 4"/>
          <p:cNvSpPr/>
          <p:nvPr/>
        </p:nvSpPr>
        <p:spPr>
          <a:xfrm>
            <a:off x="1028700" y="615601"/>
            <a:ext cx="16230600" cy="9055797"/>
          </a:xfrm>
          <a:prstGeom prst="rect">
            <a:avLst/>
          </a:prstGeom>
          <a:solidFill>
            <a:srgbClr val="062253"/>
          </a:solidFill>
        </p:spPr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5071134" y="1054482"/>
            <a:ext cx="1783058" cy="295015"/>
          </a:xfrm>
          <a:prstGeom prst="rect">
            <a:avLst/>
          </a:prstGeom>
        </p:spPr>
      </p:pic>
      <p:sp>
        <p:nvSpPr>
          <p:cNvPr id="6" name="AutoShape 6"/>
          <p:cNvSpPr/>
          <p:nvPr/>
        </p:nvSpPr>
        <p:spPr>
          <a:xfrm rot="-5400000">
            <a:off x="13018986" y="5376538"/>
            <a:ext cx="6492240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028700" y="615601"/>
            <a:ext cx="4259476" cy="8993579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6210873" y="3226441"/>
            <a:ext cx="9751790" cy="3695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50"/>
              </a:lnSpc>
            </a:pPr>
            <a:r>
              <a:rPr lang="en-US" sz="7500" spc="150">
                <a:solidFill>
                  <a:srgbClr val="FFFFFF"/>
                </a:solidFill>
                <a:latin typeface="Montserrat Extra-Bold"/>
              </a:rPr>
              <a:t>Among the good,</a:t>
            </a:r>
          </a:p>
          <a:p>
            <a:pPr algn="ctr">
              <a:lnSpc>
                <a:spcPts val="9750"/>
              </a:lnSpc>
              <a:spcBef>
                <a:spcPct val="0"/>
              </a:spcBef>
            </a:pPr>
            <a:r>
              <a:rPr lang="en-US" sz="7500" spc="150">
                <a:solidFill>
                  <a:srgbClr val="FFFFFF"/>
                </a:solidFill>
                <a:latin typeface="Montserrat Extra-Bold"/>
              </a:rPr>
              <a:t> best is always ONE!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2681833" y="6046148"/>
            <a:ext cx="1651304" cy="2295201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3853507" y="6401870"/>
            <a:ext cx="1295649" cy="191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00"/>
              </a:lnSpc>
            </a:pPr>
            <a:r>
              <a:rPr lang="en-US" sz="1143" u="sng" dirty="0">
                <a:solidFill>
                  <a:schemeClr val="bg1"/>
                </a:solidFill>
                <a:latin typeface="Canva Sans"/>
                <a:hlinkClick r:id="rId9" tooltip="https://images.app.goo.gl/bJyoNUb5612cEVuP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Golden</a:t>
            </a:r>
            <a:r>
              <a:rPr lang="en-US" sz="1143" u="sng" dirty="0">
                <a:solidFill>
                  <a:srgbClr val="0000FF"/>
                </a:solidFill>
                <a:latin typeface="Canva Sans"/>
                <a:hlinkClick r:id="rId9" tooltip="https://images.app.goo.gl/bJyoNUb5612cEVuP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sz="1143" u="sng" dirty="0">
                <a:solidFill>
                  <a:schemeClr val="bg1"/>
                </a:solidFill>
                <a:latin typeface="Canva Sans"/>
                <a:hlinkClick r:id="rId9" tooltip="https://images.app.goo.gl/bJyoNUb5612cEVuP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parachute</a:t>
            </a:r>
            <a:r>
              <a:rPr lang="en-US" sz="1143" u="sng" dirty="0">
                <a:solidFill>
                  <a:srgbClr val="0000FF"/>
                </a:solidFill>
                <a:latin typeface="Canva Sans"/>
                <a:hlinkClick r:id="rId9" tooltip="https://images.app.goo.gl/bJyoNUb5612cEVuP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046656" y="3555198"/>
            <a:ext cx="909351" cy="191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00"/>
              </a:lnSpc>
            </a:pPr>
            <a:r>
              <a:rPr lang="en-US" sz="1143" u="sng" dirty="0">
                <a:solidFill>
                  <a:schemeClr val="bg1"/>
                </a:solidFill>
                <a:latin typeface="Canva Sans"/>
                <a:hlinkClick r:id="rId10" tooltip="https://images.app.goo.gl/UAfwNTmcU7Lz2K13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White knight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713970" y="2116131"/>
            <a:ext cx="888935" cy="191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00"/>
              </a:lnSpc>
            </a:pPr>
            <a:r>
              <a:rPr lang="en-US" sz="1143" u="sng" dirty="0">
                <a:solidFill>
                  <a:schemeClr val="bg1"/>
                </a:solidFill>
                <a:latin typeface="Canva Sans"/>
                <a:hlinkClick r:id="rId11" tooltip="https://images.app.goo.gl/3yJPoAdSEDdLc6cx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Crown jewel 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1753206">
            <a:off x="-1113304" y="4354356"/>
            <a:ext cx="25783492" cy="9586163"/>
          </a:xfrm>
          <a:prstGeom prst="rect">
            <a:avLst/>
          </a:prstGeom>
          <a:solidFill>
            <a:srgbClr val="545454">
              <a:alpha val="4706"/>
            </a:srgbClr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1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H="1">
            <a:off x="6305562" y="-995510"/>
            <a:ext cx="12278020" cy="12278020"/>
          </a:xfrm>
          <a:prstGeom prst="rect">
            <a:avLst/>
          </a:prstGeom>
        </p:spPr>
      </p:pic>
      <p:sp>
        <p:nvSpPr>
          <p:cNvPr id="4" name="AutoShape 4"/>
          <p:cNvSpPr/>
          <p:nvPr/>
        </p:nvSpPr>
        <p:spPr>
          <a:xfrm>
            <a:off x="666285" y="2222243"/>
            <a:ext cx="16593015" cy="7482106"/>
          </a:xfrm>
          <a:prstGeom prst="rect">
            <a:avLst/>
          </a:prstGeom>
          <a:solidFill>
            <a:srgbClr val="062253"/>
          </a:solidFill>
        </p:spPr>
      </p: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9987706" y="0"/>
            <a:ext cx="8944351" cy="10694456"/>
            <a:chOff x="0" y="0"/>
            <a:chExt cx="8603361" cy="10286746"/>
          </a:xfrm>
        </p:grpSpPr>
        <p:sp>
          <p:nvSpPr>
            <p:cNvPr id="6" name="Freeform 6"/>
            <p:cNvSpPr/>
            <p:nvPr/>
          </p:nvSpPr>
          <p:spPr>
            <a:xfrm>
              <a:off x="-2794" y="-128"/>
              <a:ext cx="8606155" cy="10286874"/>
            </a:xfrm>
            <a:custGeom>
              <a:avLst/>
              <a:gdLst/>
              <a:ahLst/>
              <a:cxnLst/>
              <a:rect l="l" t="t" r="r" b="b"/>
              <a:pathLst>
                <a:path w="8606155" h="10286874">
                  <a:moveTo>
                    <a:pt x="8606155" y="10251441"/>
                  </a:moveTo>
                  <a:cubicBezTo>
                    <a:pt x="8606155" y="10284588"/>
                    <a:pt x="8595487" y="10286874"/>
                    <a:pt x="8567674" y="10286874"/>
                  </a:cubicBezTo>
                  <a:cubicBezTo>
                    <a:pt x="5713094" y="10286239"/>
                    <a:pt x="2858643" y="10286239"/>
                    <a:pt x="4064" y="10286239"/>
                  </a:cubicBezTo>
                  <a:cubicBezTo>
                    <a:pt x="0" y="10272396"/>
                    <a:pt x="6350" y="10259823"/>
                    <a:pt x="9271" y="10246996"/>
                  </a:cubicBezTo>
                  <a:cubicBezTo>
                    <a:pt x="134747" y="9685402"/>
                    <a:pt x="260350" y="9123935"/>
                    <a:pt x="386207" y="8562467"/>
                  </a:cubicBezTo>
                  <a:cubicBezTo>
                    <a:pt x="565658" y="7761986"/>
                    <a:pt x="745490" y="6961633"/>
                    <a:pt x="924814" y="6161151"/>
                  </a:cubicBezTo>
                  <a:cubicBezTo>
                    <a:pt x="1146302" y="5172583"/>
                    <a:pt x="1367282" y="4184015"/>
                    <a:pt x="1588643" y="3195574"/>
                  </a:cubicBezTo>
                  <a:cubicBezTo>
                    <a:pt x="1813560" y="2191385"/>
                    <a:pt x="2038604" y="1187323"/>
                    <a:pt x="2264156" y="183261"/>
                  </a:cubicBezTo>
                  <a:cubicBezTo>
                    <a:pt x="2277872" y="122174"/>
                    <a:pt x="2286635" y="59690"/>
                    <a:pt x="2308860" y="635"/>
                  </a:cubicBezTo>
                  <a:cubicBezTo>
                    <a:pt x="4395216" y="635"/>
                    <a:pt x="6481572" y="635"/>
                    <a:pt x="8567928" y="0"/>
                  </a:cubicBezTo>
                  <a:cubicBezTo>
                    <a:pt x="8596249" y="0"/>
                    <a:pt x="8605901" y="3429"/>
                    <a:pt x="8605901" y="35814"/>
                  </a:cubicBezTo>
                  <a:cubicBezTo>
                    <a:pt x="8605139" y="3441066"/>
                    <a:pt x="8605139" y="6846317"/>
                    <a:pt x="8606155" y="10251441"/>
                  </a:cubicBezTo>
                  <a:close/>
                </a:path>
              </a:pathLst>
            </a:custGeom>
            <a:blipFill>
              <a:blip r:embed="rId4"/>
              <a:stretch>
                <a:fillRect l="-6757" r="-167448" b="-46419"/>
              </a:stretch>
            </a:blipFill>
          </p:spPr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5476242" y="8956802"/>
            <a:ext cx="1783058" cy="295015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581562" y="575501"/>
            <a:ext cx="9448000" cy="10778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071"/>
              </a:lnSpc>
            </a:pPr>
            <a:r>
              <a:rPr lang="en-US" sz="8236" spc="-485">
                <a:solidFill>
                  <a:srgbClr val="062253"/>
                </a:solidFill>
                <a:latin typeface="Montserrat Extra-Bold"/>
              </a:rPr>
              <a:t>BEST SOLUTION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581562" y="2601923"/>
            <a:ext cx="8980400" cy="5989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424"/>
              </a:lnSpc>
            </a:pPr>
            <a:r>
              <a:rPr lang="en-US" sz="7299" spc="145">
                <a:solidFill>
                  <a:srgbClr val="FFFFFF"/>
                </a:solidFill>
                <a:latin typeface="Anahaw"/>
              </a:rPr>
              <a:t>White  knight  strategy  with  correct implementation !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22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101" r="594" b="101"/>
          <a:stretch>
            <a:fillRect/>
          </a:stretch>
        </p:blipFill>
        <p:spPr>
          <a:xfrm>
            <a:off x="3420100" y="2712404"/>
            <a:ext cx="3997158" cy="625343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 t="4435" r="3530" b="527"/>
          <a:stretch>
            <a:fillRect/>
          </a:stretch>
        </p:blipFill>
        <p:spPr>
          <a:xfrm>
            <a:off x="11058118" y="2712404"/>
            <a:ext cx="4128610" cy="6253433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5400000">
            <a:off x="1999499" y="3542725"/>
            <a:ext cx="6838359" cy="459279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669502" y="9440460"/>
            <a:ext cx="3498354" cy="4633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58"/>
              </a:lnSpc>
            </a:pPr>
            <a:r>
              <a:rPr lang="en-US" sz="2756" u="sng" dirty="0" err="1">
                <a:solidFill>
                  <a:schemeClr val="bg1"/>
                </a:solidFill>
                <a:latin typeface="Canva Sans"/>
                <a:hlinkClick r:id="rId6" tooltip="https://www.livemint.com/companies/news/mindtree-chairman-vice-chairman-ceo-exit-days-after-l-t-takes-control-1562328858993.html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Livemint</a:t>
            </a:r>
            <a:r>
              <a:rPr lang="en-US" sz="2756" u="sng" dirty="0">
                <a:solidFill>
                  <a:schemeClr val="bg1"/>
                </a:solidFill>
                <a:latin typeface="Canva Sans"/>
                <a:hlinkClick r:id="rId6" tooltip="https://www.livemint.com/companies/news/mindtree-chairman-vice-chairman-ceo-exit-days-after-l-t-takes-control-1562328858993.html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newspaper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1648015" y="9440460"/>
            <a:ext cx="2948816" cy="4611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31"/>
              </a:lnSpc>
            </a:pPr>
            <a:r>
              <a:rPr lang="en-US" sz="2737" u="sng" dirty="0">
                <a:solidFill>
                  <a:schemeClr val="bg1"/>
                </a:solidFill>
                <a:latin typeface="Canva Sans"/>
                <a:hlinkClick r:id="rId7" tooltip="https://inc42.com/buzz/mindtree-founders-to-start-120-mn-fund-for-early-stage-startups/?utm_campaign=fullarticle&amp;utm_medium=referral&amp;utm_source=inshorts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Inc24</a:t>
            </a:r>
            <a:r>
              <a:rPr lang="en-US" sz="2737" u="sng" dirty="0">
                <a:solidFill>
                  <a:srgbClr val="0000FF"/>
                </a:solidFill>
                <a:latin typeface="Canva Sans"/>
                <a:hlinkClick r:id="rId7" tooltip="https://inc42.com/buzz/mindtree-founders-to-start-120-mn-fund-for-early-stage-startups/?utm_campaign=fullarticle&amp;utm_medium=referral&amp;utm_source=inshorts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sz="2737" u="sng" dirty="0">
                <a:solidFill>
                  <a:schemeClr val="bg1"/>
                </a:solidFill>
                <a:latin typeface="Canva Sans"/>
                <a:hlinkClick r:id="rId7" tooltip="https://inc42.com/buzz/mindtree-founders-to-start-120-mn-fund-for-early-stage-startups/?utm_campaign=fullarticle&amp;utm_medium=referral&amp;utm_source=inshorts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tech</a:t>
            </a:r>
            <a:r>
              <a:rPr lang="en-US" sz="2737" u="sng" dirty="0">
                <a:solidFill>
                  <a:srgbClr val="0000FF"/>
                </a:solidFill>
                <a:latin typeface="Canva Sans"/>
                <a:hlinkClick r:id="rId7" tooltip="https://inc42.com/buzz/mindtree-founders-to-start-120-mn-fund-for-early-stage-startups/?utm_campaign=fullarticle&amp;utm_medium=referral&amp;utm_source=inshorts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sz="2737" u="sng" dirty="0">
                <a:solidFill>
                  <a:schemeClr val="bg1"/>
                </a:solidFill>
                <a:latin typeface="Canva Sans"/>
                <a:hlinkClick r:id="rId7" tooltip="https://inc42.com/buzz/mindtree-founders-to-start-120-mn-fund-for-early-stage-startups/?utm_campaign=fullarticle&amp;utm_medium=referral&amp;utm_source=inshorts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media</a:t>
            </a:r>
            <a:r>
              <a:rPr lang="en-US" sz="2737" u="sng" dirty="0">
                <a:solidFill>
                  <a:srgbClr val="0000FF"/>
                </a:solidFill>
                <a:latin typeface="Canva Sans"/>
                <a:hlinkClick r:id="rId7" tooltip="https://inc42.com/buzz/mindtree-founders-to-start-120-mn-fund-for-early-stage-startups/?utm_campaign=fullarticle&amp;utm_medium=referral&amp;utm_source=inshorts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5400000">
            <a:off x="9703243" y="3542725"/>
            <a:ext cx="6838359" cy="459279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4359134" y="445092"/>
            <a:ext cx="10270257" cy="1028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FFFFFF"/>
                </a:solidFill>
                <a:latin typeface="Canva Sans Bold"/>
              </a:rPr>
              <a:t>IMPACT OF THE TAKEOVER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586261" y="2617154"/>
            <a:ext cx="525289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Canva Sans"/>
              </a:rPr>
              <a:t>1.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671F93-E872-0CDA-A806-AE6200F722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52500"/>
            <a:ext cx="1143000" cy="1143000"/>
          </a:xfrm>
        </p:spPr>
        <p:txBody>
          <a:bodyPr/>
          <a:lstStyle/>
          <a:p>
            <a:r>
              <a:rPr lang="en-US" dirty="0"/>
              <a:t>3.</a:t>
            </a:r>
            <a:endParaRPr lang="en-IN" dirty="0"/>
          </a:p>
        </p:txBody>
      </p:sp>
      <p:pic>
        <p:nvPicPr>
          <p:cNvPr id="3" name="VID_20221231150234">
            <a:hlinkClick r:id="" action="ppaction://media"/>
            <a:extLst>
              <a:ext uri="{FF2B5EF4-FFF2-40B4-BE49-F238E27FC236}">
                <a16:creationId xmlns:a16="http://schemas.microsoft.com/office/drawing/2014/main" id="{E5149A4C-6F22-E372-0C59-B64DEBE2523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90600" y="723900"/>
            <a:ext cx="16383000" cy="8759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777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61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22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56086" y="761113"/>
            <a:ext cx="7136159" cy="8751184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9762293" y="627763"/>
            <a:ext cx="8525707" cy="33986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24"/>
              </a:lnSpc>
            </a:pPr>
            <a:r>
              <a:rPr lang="en-US" sz="6446">
                <a:solidFill>
                  <a:srgbClr val="FFFFFF"/>
                </a:solidFill>
                <a:latin typeface="Canva Sans Bold"/>
              </a:rPr>
              <a:t>LTI Mindtree became </a:t>
            </a:r>
          </a:p>
          <a:p>
            <a:pPr algn="ctr">
              <a:lnSpc>
                <a:spcPts val="9024"/>
              </a:lnSpc>
            </a:pPr>
            <a:r>
              <a:rPr lang="en-US" sz="6446">
                <a:solidFill>
                  <a:srgbClr val="FFFFFF"/>
                </a:solidFill>
                <a:latin typeface="Canva Sans Bold"/>
              </a:rPr>
              <a:t>5th largest company </a:t>
            </a:r>
          </a:p>
          <a:p>
            <a:pPr algn="ctr">
              <a:lnSpc>
                <a:spcPts val="9024"/>
              </a:lnSpc>
            </a:pPr>
            <a:r>
              <a:rPr lang="en-US" sz="6446">
                <a:solidFill>
                  <a:srgbClr val="FFFFFF"/>
                </a:solidFill>
                <a:latin typeface="Canva Sans Bold"/>
              </a:rPr>
              <a:t>of India 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9762293" y="7906385"/>
            <a:ext cx="8525707" cy="2380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endParaRPr/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people also think that takeover was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for the good of the Mindtree </a:t>
            </a:r>
          </a:p>
          <a:p>
            <a:pPr algn="ctr">
              <a:lnSpc>
                <a:spcPts val="4759"/>
              </a:lnSpc>
            </a:pPr>
            <a:endParaRPr lang="en-US" sz="3399">
              <a:solidFill>
                <a:srgbClr val="FFFFFF"/>
              </a:solidFill>
              <a:latin typeface="Canva Sans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8792245" y="4578350"/>
            <a:ext cx="9495755" cy="36245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419"/>
              </a:lnSpc>
            </a:pPr>
            <a:r>
              <a:rPr lang="en-US" sz="10299" dirty="0">
                <a:solidFill>
                  <a:srgbClr val="FFFFFF"/>
                </a:solidFill>
                <a:latin typeface="Howell"/>
              </a:rPr>
              <a:t>According  to  primary research  analysis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71785" y="2302051"/>
            <a:ext cx="556915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Canva Sans"/>
              </a:rPr>
              <a:t>3.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1753206">
            <a:off x="-1113304" y="4354356"/>
            <a:ext cx="25783492" cy="9586163"/>
          </a:xfrm>
          <a:prstGeom prst="rect">
            <a:avLst/>
          </a:prstGeom>
          <a:solidFill>
            <a:srgbClr val="062253">
              <a:alpha val="4706"/>
            </a:srgbClr>
          </a:solidFill>
        </p:spPr>
      </p:sp>
      <p:grpSp>
        <p:nvGrpSpPr>
          <p:cNvPr id="3" name="Group 3"/>
          <p:cNvGrpSpPr/>
          <p:nvPr/>
        </p:nvGrpSpPr>
        <p:grpSpPr>
          <a:xfrm>
            <a:off x="13799317" y="-2634027"/>
            <a:ext cx="8977366" cy="8977366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63F6B"/>
            </a:solidFill>
          </p:spPr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4656221" y="-1121998"/>
            <a:ext cx="6265523" cy="6265498"/>
            <a:chOff x="0" y="0"/>
            <a:chExt cx="6350000" cy="634997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-71569" r="-12056"/>
              </a:stretch>
            </a:blipFill>
          </p:spPr>
        </p:sp>
      </p:grpSp>
      <p:sp>
        <p:nvSpPr>
          <p:cNvPr id="7" name="TextBox 7"/>
          <p:cNvSpPr txBox="1"/>
          <p:nvPr/>
        </p:nvSpPr>
        <p:spPr>
          <a:xfrm>
            <a:off x="1028700" y="2045156"/>
            <a:ext cx="8881275" cy="11762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843"/>
              </a:lnSpc>
            </a:pPr>
            <a:r>
              <a:rPr lang="en-US" sz="9024" spc="-532">
                <a:solidFill>
                  <a:srgbClr val="213559"/>
                </a:solidFill>
                <a:latin typeface="Montserrat Extra-Bold"/>
              </a:rPr>
              <a:t>SUGGESTIONS 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5476242" y="8852422"/>
            <a:ext cx="1783058" cy="295015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028700" y="1028700"/>
            <a:ext cx="1783058" cy="295015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028700" y="4283597"/>
            <a:ext cx="14254106" cy="4568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100"/>
              </a:lnSpc>
            </a:pPr>
            <a:r>
              <a:rPr lang="en-US" sz="6500">
                <a:solidFill>
                  <a:srgbClr val="213559"/>
                </a:solidFill>
                <a:latin typeface="Eczar SemiBold"/>
              </a:rPr>
              <a:t>• Find a trustworthy company OR partner.</a:t>
            </a:r>
          </a:p>
          <a:p>
            <a:pPr>
              <a:lnSpc>
                <a:spcPts val="9100"/>
              </a:lnSpc>
            </a:pPr>
            <a:r>
              <a:rPr lang="en-US" sz="6500">
                <a:solidFill>
                  <a:srgbClr val="213559"/>
                </a:solidFill>
                <a:latin typeface="Eczar SemiBold"/>
              </a:rPr>
              <a:t>• Remove any KMP (Key management personnel).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1753206">
            <a:off x="-1113304" y="4354356"/>
            <a:ext cx="25783492" cy="9586163"/>
          </a:xfrm>
          <a:prstGeom prst="rect">
            <a:avLst/>
          </a:prstGeom>
          <a:solidFill>
            <a:srgbClr val="545454">
              <a:alpha val="4706"/>
            </a:srgbClr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1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H="1">
            <a:off x="6305562" y="-995510"/>
            <a:ext cx="12278020" cy="12278020"/>
          </a:xfrm>
          <a:prstGeom prst="rect">
            <a:avLst/>
          </a:prstGeom>
        </p:spPr>
      </p:pic>
      <p:sp>
        <p:nvSpPr>
          <p:cNvPr id="4" name="AutoShape 4"/>
          <p:cNvSpPr/>
          <p:nvPr/>
        </p:nvSpPr>
        <p:spPr>
          <a:xfrm>
            <a:off x="1028700" y="2727725"/>
            <a:ext cx="16230600" cy="6530575"/>
          </a:xfrm>
          <a:prstGeom prst="rect">
            <a:avLst/>
          </a:prstGeom>
          <a:solidFill>
            <a:srgbClr val="062C6D"/>
          </a:solidFill>
        </p:spPr>
      </p: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0214227" y="-407456"/>
            <a:ext cx="8944351" cy="10694456"/>
            <a:chOff x="0" y="0"/>
            <a:chExt cx="8603361" cy="10286746"/>
          </a:xfrm>
        </p:grpSpPr>
        <p:sp>
          <p:nvSpPr>
            <p:cNvPr id="6" name="Freeform 6"/>
            <p:cNvSpPr/>
            <p:nvPr/>
          </p:nvSpPr>
          <p:spPr>
            <a:xfrm>
              <a:off x="-2794" y="-128"/>
              <a:ext cx="8606155" cy="10286874"/>
            </a:xfrm>
            <a:custGeom>
              <a:avLst/>
              <a:gdLst/>
              <a:ahLst/>
              <a:cxnLst/>
              <a:rect l="l" t="t" r="r" b="b"/>
              <a:pathLst>
                <a:path w="8606155" h="10286874">
                  <a:moveTo>
                    <a:pt x="8606155" y="10251441"/>
                  </a:moveTo>
                  <a:cubicBezTo>
                    <a:pt x="8606155" y="10284588"/>
                    <a:pt x="8595487" y="10286874"/>
                    <a:pt x="8567674" y="10286874"/>
                  </a:cubicBezTo>
                  <a:cubicBezTo>
                    <a:pt x="5713094" y="10286239"/>
                    <a:pt x="2858643" y="10286239"/>
                    <a:pt x="4064" y="10286239"/>
                  </a:cubicBezTo>
                  <a:cubicBezTo>
                    <a:pt x="0" y="10272396"/>
                    <a:pt x="6350" y="10259823"/>
                    <a:pt x="9271" y="10246996"/>
                  </a:cubicBezTo>
                  <a:cubicBezTo>
                    <a:pt x="134747" y="9685402"/>
                    <a:pt x="260350" y="9123935"/>
                    <a:pt x="386207" y="8562467"/>
                  </a:cubicBezTo>
                  <a:cubicBezTo>
                    <a:pt x="565658" y="7761986"/>
                    <a:pt x="745490" y="6961633"/>
                    <a:pt x="924814" y="6161151"/>
                  </a:cubicBezTo>
                  <a:cubicBezTo>
                    <a:pt x="1146302" y="5172583"/>
                    <a:pt x="1367282" y="4184015"/>
                    <a:pt x="1588643" y="3195574"/>
                  </a:cubicBezTo>
                  <a:cubicBezTo>
                    <a:pt x="1813560" y="2191385"/>
                    <a:pt x="2038604" y="1187323"/>
                    <a:pt x="2264156" y="183261"/>
                  </a:cubicBezTo>
                  <a:cubicBezTo>
                    <a:pt x="2277872" y="122174"/>
                    <a:pt x="2286635" y="59690"/>
                    <a:pt x="2308860" y="635"/>
                  </a:cubicBezTo>
                  <a:cubicBezTo>
                    <a:pt x="4395216" y="635"/>
                    <a:pt x="6481572" y="635"/>
                    <a:pt x="8567928" y="0"/>
                  </a:cubicBezTo>
                  <a:cubicBezTo>
                    <a:pt x="8596249" y="0"/>
                    <a:pt x="8605901" y="3429"/>
                    <a:pt x="8605901" y="35814"/>
                  </a:cubicBezTo>
                  <a:cubicBezTo>
                    <a:pt x="8605139" y="3441066"/>
                    <a:pt x="8605139" y="6846317"/>
                    <a:pt x="8606155" y="10251441"/>
                  </a:cubicBezTo>
                  <a:close/>
                </a:path>
              </a:pathLst>
            </a:custGeom>
            <a:blipFill>
              <a:blip r:embed="rId4"/>
              <a:stretch>
                <a:fillRect l="-28801" r="-50549"/>
              </a:stretch>
            </a:blipFill>
          </p:spPr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6005925" y="9258300"/>
            <a:ext cx="1783058" cy="295015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028700" y="1038087"/>
            <a:ext cx="1394584" cy="1239912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2832583" y="1200150"/>
            <a:ext cx="5935366" cy="10778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071"/>
              </a:lnSpc>
            </a:pPr>
            <a:r>
              <a:rPr lang="en-US" sz="8236" spc="-485">
                <a:solidFill>
                  <a:srgbClr val="062C6D"/>
                </a:solidFill>
                <a:latin typeface="Montserrat Extra-Bold"/>
              </a:rPr>
              <a:t>CONTENTS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86305" y="3075559"/>
            <a:ext cx="8827922" cy="57968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740"/>
              </a:lnSpc>
            </a:pPr>
            <a:r>
              <a:rPr lang="en-US" sz="4415" spc="88">
                <a:solidFill>
                  <a:srgbClr val="FFFFFF"/>
                </a:solidFill>
                <a:latin typeface="Montserrat"/>
              </a:rPr>
              <a:t>• Introduction</a:t>
            </a:r>
          </a:p>
          <a:p>
            <a:pPr>
              <a:lnSpc>
                <a:spcPts val="5740"/>
              </a:lnSpc>
            </a:pPr>
            <a:r>
              <a:rPr lang="en-US" sz="4415" spc="88">
                <a:solidFill>
                  <a:srgbClr val="FFFFFF"/>
                </a:solidFill>
                <a:latin typeface="Montserrat"/>
              </a:rPr>
              <a:t>• SWOT Analysis</a:t>
            </a:r>
          </a:p>
          <a:p>
            <a:pPr>
              <a:lnSpc>
                <a:spcPts val="5740"/>
              </a:lnSpc>
            </a:pPr>
            <a:r>
              <a:rPr lang="en-US" sz="4415" spc="88">
                <a:solidFill>
                  <a:srgbClr val="FFFFFF"/>
                </a:solidFill>
                <a:latin typeface="Montserrat"/>
              </a:rPr>
              <a:t>• Problem Identification</a:t>
            </a:r>
          </a:p>
          <a:p>
            <a:pPr>
              <a:lnSpc>
                <a:spcPts val="5740"/>
              </a:lnSpc>
            </a:pPr>
            <a:r>
              <a:rPr lang="en-US" sz="4415" spc="88">
                <a:solidFill>
                  <a:srgbClr val="FFFFFF"/>
                </a:solidFill>
                <a:latin typeface="Montserrat"/>
              </a:rPr>
              <a:t>• Proposed Solutions</a:t>
            </a:r>
          </a:p>
          <a:p>
            <a:pPr>
              <a:lnSpc>
                <a:spcPts val="5740"/>
              </a:lnSpc>
            </a:pPr>
            <a:r>
              <a:rPr lang="en-US" sz="4415" spc="88">
                <a:solidFill>
                  <a:srgbClr val="FFFFFF"/>
                </a:solidFill>
                <a:latin typeface="Montserrat"/>
              </a:rPr>
              <a:t>• Best Solution</a:t>
            </a:r>
          </a:p>
          <a:p>
            <a:pPr>
              <a:lnSpc>
                <a:spcPts val="5740"/>
              </a:lnSpc>
            </a:pPr>
            <a:r>
              <a:rPr lang="en-US" sz="4415" spc="88">
                <a:solidFill>
                  <a:srgbClr val="FFFFFF"/>
                </a:solidFill>
                <a:latin typeface="Montserrat"/>
              </a:rPr>
              <a:t>• Impact of the takeover </a:t>
            </a:r>
          </a:p>
          <a:p>
            <a:pPr>
              <a:lnSpc>
                <a:spcPts val="5740"/>
              </a:lnSpc>
            </a:pPr>
            <a:r>
              <a:rPr lang="en-US" sz="4415" spc="88">
                <a:solidFill>
                  <a:srgbClr val="FFFFFF"/>
                </a:solidFill>
                <a:latin typeface="Montserrat"/>
              </a:rPr>
              <a:t>• Suggestions &amp; Lessons learnt</a:t>
            </a:r>
          </a:p>
          <a:p>
            <a:pPr>
              <a:lnSpc>
                <a:spcPts val="5740"/>
              </a:lnSpc>
              <a:spcBef>
                <a:spcPct val="0"/>
              </a:spcBef>
            </a:pPr>
            <a:r>
              <a:rPr lang="en-US" sz="4415" spc="88">
                <a:solidFill>
                  <a:srgbClr val="FFFFFF"/>
                </a:solidFill>
                <a:latin typeface="Montserrat"/>
              </a:rPr>
              <a:t>• References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1753206">
            <a:off x="-1113304" y="4354356"/>
            <a:ext cx="25783492" cy="9586163"/>
          </a:xfrm>
          <a:prstGeom prst="rect">
            <a:avLst/>
          </a:prstGeom>
          <a:solidFill>
            <a:srgbClr val="545454">
              <a:alpha val="4706"/>
            </a:srgbClr>
          </a:solidFill>
        </p:spPr>
      </p:sp>
      <p:grpSp>
        <p:nvGrpSpPr>
          <p:cNvPr id="3" name="Group 3"/>
          <p:cNvGrpSpPr/>
          <p:nvPr/>
        </p:nvGrpSpPr>
        <p:grpSpPr>
          <a:xfrm>
            <a:off x="11846598" y="-2776295"/>
            <a:ext cx="10825405" cy="9208478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63F6B"/>
            </a:solidFill>
          </p:spPr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3078235" y="-1825476"/>
            <a:ext cx="7306868" cy="7306839"/>
            <a:chOff x="0" y="0"/>
            <a:chExt cx="6350000" cy="634997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-71569" r="-12056"/>
              </a:stretch>
            </a:blipFill>
          </p:spPr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5476242" y="8852422"/>
            <a:ext cx="1783058" cy="295015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028700" y="733685"/>
            <a:ext cx="1783058" cy="295015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791766" y="2248708"/>
            <a:ext cx="2019993" cy="20574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3428393" y="2056544"/>
            <a:ext cx="11431215" cy="26703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331"/>
              </a:lnSpc>
            </a:pPr>
            <a:r>
              <a:rPr lang="en-US" sz="10542" spc="-622">
                <a:solidFill>
                  <a:srgbClr val="213559"/>
                </a:solidFill>
                <a:latin typeface="Montserrat Extra-Bold"/>
              </a:rPr>
              <a:t>LESSONS LEARNT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5386113"/>
            <a:ext cx="14377112" cy="4304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859"/>
              </a:lnSpc>
            </a:pPr>
            <a:r>
              <a:rPr lang="en-US" sz="4899">
                <a:solidFill>
                  <a:srgbClr val="213559"/>
                </a:solidFill>
                <a:latin typeface="Eczar SemiBold"/>
              </a:rPr>
              <a:t>• With experienced workforce, </a:t>
            </a:r>
          </a:p>
          <a:p>
            <a:pPr>
              <a:lnSpc>
                <a:spcPts val="6859"/>
              </a:lnSpc>
            </a:pPr>
            <a:r>
              <a:rPr lang="en-US" sz="4899">
                <a:solidFill>
                  <a:srgbClr val="213559"/>
                </a:solidFill>
                <a:latin typeface="Eczar SemiBold"/>
              </a:rPr>
              <a:t>knowledge of correct implementation of plans is also important.</a:t>
            </a:r>
          </a:p>
          <a:p>
            <a:pPr>
              <a:lnSpc>
                <a:spcPts val="6859"/>
              </a:lnSpc>
            </a:pPr>
            <a:r>
              <a:rPr lang="en-US" sz="4899">
                <a:solidFill>
                  <a:srgbClr val="213559"/>
                </a:solidFill>
                <a:latin typeface="Eczar SemiBold"/>
              </a:rPr>
              <a:t>• One should hold its majority shares with itself. </a:t>
            </a:r>
          </a:p>
          <a:p>
            <a:pPr>
              <a:lnSpc>
                <a:spcPts val="6859"/>
              </a:lnSpc>
            </a:pPr>
            <a:endParaRPr lang="en-US" sz="4899">
              <a:solidFill>
                <a:srgbClr val="213559"/>
              </a:solidFill>
              <a:latin typeface="Eczar SemiBold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22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1753206">
            <a:off x="-1113304" y="4349895"/>
            <a:ext cx="25783492" cy="9586163"/>
          </a:xfrm>
          <a:prstGeom prst="rect">
            <a:avLst/>
          </a:prstGeom>
          <a:solidFill>
            <a:srgbClr val="545454">
              <a:alpha val="4706"/>
            </a:srgbClr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5476242" y="8852422"/>
            <a:ext cx="1783058" cy="295015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554473" y="387505"/>
            <a:ext cx="1783058" cy="295015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292796" y="6186169"/>
            <a:ext cx="7595443" cy="29751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620"/>
              </a:lnSpc>
            </a:pPr>
            <a:r>
              <a:rPr lang="en-US" sz="8300" b="1" dirty="0">
                <a:solidFill>
                  <a:srgbClr val="F4F4F4"/>
                </a:solidFill>
                <a:latin typeface="Pristina" panose="03060402040406080204" pitchFamily="66" charset="0"/>
              </a:rPr>
              <a:t>"Prevention is better </a:t>
            </a:r>
          </a:p>
          <a:p>
            <a:pPr algn="ctr">
              <a:lnSpc>
                <a:spcPts val="11620"/>
              </a:lnSpc>
            </a:pPr>
            <a:r>
              <a:rPr lang="en-US" sz="8300" b="1" dirty="0">
                <a:solidFill>
                  <a:srgbClr val="F4F4F4"/>
                </a:solidFill>
                <a:latin typeface="Pristina" panose="03060402040406080204" pitchFamily="66" charset="0"/>
              </a:rPr>
              <a:t>than cure "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0" y="1385200"/>
            <a:ext cx="8181035" cy="41554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260"/>
              </a:lnSpc>
            </a:pPr>
            <a:r>
              <a:rPr lang="en-US" sz="5900" dirty="0">
                <a:solidFill>
                  <a:srgbClr val="FFFFFF"/>
                </a:solidFill>
                <a:latin typeface="Gliker SemiBold Expanded"/>
              </a:rPr>
              <a:t>According to primary research analysis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7721E9F-DEB3-672D-E2A9-07A1688081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883" y="0"/>
            <a:ext cx="10439118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1753206">
            <a:off x="-1113304" y="4354356"/>
            <a:ext cx="25783492" cy="9586163"/>
          </a:xfrm>
          <a:prstGeom prst="rect">
            <a:avLst/>
          </a:prstGeom>
          <a:solidFill>
            <a:srgbClr val="545454">
              <a:alpha val="4706"/>
            </a:srgbClr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28700" y="1835789"/>
            <a:ext cx="1783058" cy="295015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5476242" y="1688281"/>
            <a:ext cx="1783058" cy="295015"/>
          </a:xfrm>
          <a:prstGeom prst="rect">
            <a:avLst/>
          </a:prstGeom>
        </p:spPr>
      </p:pic>
      <p:sp>
        <p:nvSpPr>
          <p:cNvPr id="5" name="AutoShape 5"/>
          <p:cNvSpPr/>
          <p:nvPr/>
        </p:nvSpPr>
        <p:spPr>
          <a:xfrm>
            <a:off x="1028700" y="9591065"/>
            <a:ext cx="16230600" cy="1351653"/>
          </a:xfrm>
          <a:prstGeom prst="rect">
            <a:avLst/>
          </a:prstGeom>
          <a:solidFill>
            <a:srgbClr val="213559"/>
          </a:solidFill>
        </p:spPr>
      </p:sp>
      <p:sp>
        <p:nvSpPr>
          <p:cNvPr id="6" name="AutoShape 6"/>
          <p:cNvSpPr/>
          <p:nvPr/>
        </p:nvSpPr>
        <p:spPr>
          <a:xfrm>
            <a:off x="1028700" y="-675827"/>
            <a:ext cx="16230600" cy="1351653"/>
          </a:xfrm>
          <a:prstGeom prst="rect">
            <a:avLst/>
          </a:prstGeom>
          <a:solidFill>
            <a:srgbClr val="213559"/>
          </a:solidFill>
        </p:spPr>
      </p:sp>
      <p:sp>
        <p:nvSpPr>
          <p:cNvPr id="7" name="TextBox 7"/>
          <p:cNvSpPr txBox="1"/>
          <p:nvPr/>
        </p:nvSpPr>
        <p:spPr>
          <a:xfrm>
            <a:off x="1028700" y="2641484"/>
            <a:ext cx="16230600" cy="6381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Canva Sans"/>
              </a:rPr>
              <a:t>•https://timesofindia.indiatimes.com/business/india-business/mindtree-lt-info-merge-will-form-6th-largest-it-services-company/articleshow/91387005.cms  07-May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Canva Sans"/>
              </a:rPr>
              <a:t>•https://en.wikipedia.org/wiki/Larsen_%26_Toubro#:~:text=Larsen%20%26%20Toubro%20originated%20from%20a,of%20dairy%20and%20allied%20equipment. 25 November 2022, at 23:4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Canva Sans"/>
              </a:rPr>
              <a:t>•https://www.edukating.com/blog-the-takeover-saga--hostile-or-friendly-45.php  27-Aug-2022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Canva Sans"/>
              </a:rPr>
              <a:t>•https://www.livemint.com/companies/news/with-60-stake-l-t-completes-its-hostile-takeover-of-mindtree-1561536743325.html  27-Jun-2019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Canva Sans"/>
              </a:rPr>
              <a:t>•https://m.economictimes.com/news/company/corporate-trends/lt-boss-am-naik-appointed-as-mindtree-non-executive-chairman/articleshow/70264591.cms  17-Jul-2019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827961" y="504377"/>
            <a:ext cx="6632079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Canva Sans"/>
              </a:rPr>
              <a:t>References 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3F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1753206">
            <a:off x="-1183237" y="4465219"/>
            <a:ext cx="25783492" cy="9586163"/>
          </a:xfrm>
          <a:prstGeom prst="rect">
            <a:avLst/>
          </a:prstGeom>
          <a:solidFill>
            <a:srgbClr val="000000">
              <a:alpha val="6667"/>
            </a:srgbClr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28700" y="1028700"/>
            <a:ext cx="1783058" cy="295015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5476242" y="8956802"/>
            <a:ext cx="1783058" cy="295015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4702484" y="-1992896"/>
            <a:ext cx="2556816" cy="257554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979461" y="9578419"/>
            <a:ext cx="2556816" cy="2575547"/>
          </a:xfrm>
          <a:prstGeom prst="rect">
            <a:avLst/>
          </a:prstGeom>
        </p:spPr>
      </p:pic>
      <p:sp>
        <p:nvSpPr>
          <p:cNvPr id="7" name="AutoShape 7"/>
          <p:cNvSpPr/>
          <p:nvPr/>
        </p:nvSpPr>
        <p:spPr>
          <a:xfrm>
            <a:off x="1028700" y="8302951"/>
            <a:ext cx="16230600" cy="169519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8" name="AutoShape 8"/>
          <p:cNvSpPr/>
          <p:nvPr/>
        </p:nvSpPr>
        <p:spPr>
          <a:xfrm>
            <a:off x="1028700" y="1814529"/>
            <a:ext cx="16230600" cy="169519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9" name="TextBox 9"/>
          <p:cNvSpPr txBox="1"/>
          <p:nvPr/>
        </p:nvSpPr>
        <p:spPr>
          <a:xfrm>
            <a:off x="2702436" y="4341219"/>
            <a:ext cx="13665335" cy="20331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4898"/>
              </a:lnSpc>
            </a:pPr>
            <a:r>
              <a:rPr lang="en-US" sz="16194" spc="-955">
                <a:solidFill>
                  <a:srgbClr val="FFFFFF"/>
                </a:solidFill>
                <a:latin typeface="Montserrat Extra-Bold"/>
              </a:rPr>
              <a:t>THANK YOU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1753206">
            <a:off x="-4381576" y="5031199"/>
            <a:ext cx="25783492" cy="10854482"/>
          </a:xfrm>
          <a:prstGeom prst="rect">
            <a:avLst/>
          </a:prstGeom>
          <a:solidFill>
            <a:srgbClr val="000000">
              <a:alpha val="6667"/>
            </a:srgbClr>
          </a:solidFill>
        </p:spPr>
      </p:sp>
      <p:grpSp>
        <p:nvGrpSpPr>
          <p:cNvPr id="3" name="Group 3"/>
          <p:cNvGrpSpPr/>
          <p:nvPr/>
        </p:nvGrpSpPr>
        <p:grpSpPr>
          <a:xfrm>
            <a:off x="2127003" y="2865416"/>
            <a:ext cx="14019909" cy="6283831"/>
            <a:chOff x="0" y="0"/>
            <a:chExt cx="1722084" cy="77185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722084" cy="771851"/>
            </a:xfrm>
            <a:custGeom>
              <a:avLst/>
              <a:gdLst/>
              <a:ahLst/>
              <a:cxnLst/>
              <a:rect l="l" t="t" r="r" b="b"/>
              <a:pathLst>
                <a:path w="1722084" h="771851">
                  <a:moveTo>
                    <a:pt x="1597624" y="771851"/>
                  </a:moveTo>
                  <a:lnTo>
                    <a:pt x="124460" y="771851"/>
                  </a:lnTo>
                  <a:cubicBezTo>
                    <a:pt x="55880" y="771851"/>
                    <a:pt x="0" y="715971"/>
                    <a:pt x="0" y="64739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97624" y="0"/>
                  </a:lnTo>
                  <a:cubicBezTo>
                    <a:pt x="1666204" y="0"/>
                    <a:pt x="1722084" y="55880"/>
                    <a:pt x="1722084" y="124460"/>
                  </a:cubicBezTo>
                  <a:lnTo>
                    <a:pt x="1722084" y="647391"/>
                  </a:lnTo>
                  <a:cubicBezTo>
                    <a:pt x="1722084" y="715971"/>
                    <a:pt x="1666204" y="771851"/>
                    <a:pt x="1597624" y="771851"/>
                  </a:cubicBezTo>
                  <a:close/>
                </a:path>
              </a:pathLst>
            </a:custGeom>
            <a:solidFill>
              <a:srgbClr val="062C6D"/>
            </a:solidFill>
          </p:spPr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250399" y="-766089"/>
            <a:ext cx="4102168" cy="4102168"/>
          </a:xfrm>
          <a:prstGeom prst="rect">
            <a:avLst/>
          </a:prstGeom>
        </p:spPr>
      </p:pic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-312665" y="-971738"/>
            <a:ext cx="4307835" cy="4307818"/>
            <a:chOff x="0" y="0"/>
            <a:chExt cx="6350000" cy="634997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-1707" r="-1707"/>
              </a:stretch>
            </a:blipFill>
          </p:spPr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0" y="8081785"/>
            <a:ext cx="4939195" cy="2778262"/>
            <a:chOff x="0" y="0"/>
            <a:chExt cx="11289030" cy="6350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1287761" cy="6350000"/>
            </a:xfrm>
            <a:custGeom>
              <a:avLst/>
              <a:gdLst/>
              <a:ahLst/>
              <a:cxnLst/>
              <a:rect l="l" t="t" r="r" b="b"/>
              <a:pathLst>
                <a:path w="11287761" h="6350000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1" y="0"/>
                    <a:pt x="11287761" y="234950"/>
                    <a:pt x="11287761" y="525780"/>
                  </a:cubicBezTo>
                  <a:lnTo>
                    <a:pt x="11287761" y="5822950"/>
                  </a:lnTo>
                  <a:cubicBezTo>
                    <a:pt x="11287761" y="6113780"/>
                    <a:pt x="11052811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ubicBezTo>
                    <a:pt x="0" y="5824220"/>
                    <a:pt x="0" y="5824220"/>
                    <a:pt x="0" y="5824220"/>
                  </a:cubicBezTo>
                  <a:close/>
                </a:path>
              </a:pathLst>
            </a:custGeom>
            <a:blipFill>
              <a:blip r:embed="rId5"/>
              <a:stretch>
                <a:fillRect l="-4872" r="-4872"/>
              </a:stretch>
            </a:blipFill>
          </p:spPr>
        </p:sp>
      </p:grp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15009394" y="6895855"/>
            <a:ext cx="3815600" cy="3815585"/>
            <a:chOff x="0" y="0"/>
            <a:chExt cx="6350000" cy="634997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 t="-540" b="-540"/>
              </a:stretch>
            </a:blipFill>
          </p:spPr>
        </p:sp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4859795" y="6746247"/>
            <a:ext cx="4114800" cy="41148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2837205" y="3616999"/>
            <a:ext cx="12613590" cy="4675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37"/>
              </a:lnSpc>
            </a:pPr>
            <a:r>
              <a:rPr lang="en-US" sz="5312" spc="106">
                <a:solidFill>
                  <a:srgbClr val="FFFFFF"/>
                </a:solidFill>
                <a:latin typeface="Montserrat"/>
              </a:rPr>
              <a:t>• Established in 1999 by 10 ex employees of renowned companies like Wipro, Cambridge tech, etc.</a:t>
            </a:r>
          </a:p>
          <a:p>
            <a:pPr>
              <a:lnSpc>
                <a:spcPts val="7437"/>
              </a:lnSpc>
            </a:pPr>
            <a:r>
              <a:rPr lang="en-US" sz="5312" spc="106">
                <a:solidFill>
                  <a:srgbClr val="FFFFFF"/>
                </a:solidFill>
                <a:latin typeface="Montserrat"/>
              </a:rPr>
              <a:t>• 11th largest IT company in India.</a:t>
            </a:r>
          </a:p>
          <a:p>
            <a:pPr>
              <a:lnSpc>
                <a:spcPts val="7437"/>
              </a:lnSpc>
            </a:pPr>
            <a:endParaRPr lang="en-US" sz="5312" spc="106">
              <a:solidFill>
                <a:srgbClr val="FFFFFF"/>
              </a:solidFill>
              <a:latin typeface="Montserrat"/>
            </a:endParaRP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-1104198" y="7984244"/>
            <a:ext cx="6126664" cy="41148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4061941" y="866775"/>
            <a:ext cx="14226059" cy="14026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411"/>
              </a:lnSpc>
            </a:pPr>
            <a:r>
              <a:rPr lang="en-US" sz="8151">
                <a:solidFill>
                  <a:srgbClr val="062C6D"/>
                </a:solidFill>
                <a:latin typeface="Montserrat Extra-Bold Bold"/>
              </a:rPr>
              <a:t>Introduction of Mindtree 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469597" y="10117981"/>
            <a:ext cx="1538803" cy="1690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89"/>
              </a:lnSpc>
            </a:pPr>
            <a:r>
              <a:rPr lang="en-US" sz="992" u="sng" dirty="0">
                <a:latin typeface="Canva Sans"/>
                <a:hlinkClick r:id="rId11" tooltip="https://images.app.goo.gl/KNgQaG6p8e1Xcafp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Co-founders of Mindtree 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7069366" y="7355305"/>
            <a:ext cx="824650" cy="1663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64"/>
              </a:lnSpc>
            </a:pPr>
            <a:r>
              <a:rPr lang="en-US" sz="974" u="sng" dirty="0" err="1">
                <a:solidFill>
                  <a:srgbClr val="0000FF"/>
                </a:solidFill>
                <a:latin typeface="Canva Sans"/>
                <a:hlinkClick r:id="rId12" tooltip="https://images.app.goo.gl/SN1VCTAgwhgULeYH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V.</a:t>
            </a:r>
            <a:r>
              <a:rPr lang="en-US" sz="974" u="sng" dirty="0" err="1">
                <a:latin typeface="Canva Sans"/>
                <a:hlinkClick r:id="rId12" tooltip="https://images.app.goo.gl/SN1VCTAgwhgULeYH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G.</a:t>
            </a:r>
            <a:r>
              <a:rPr lang="en-US" sz="974" u="sng" dirty="0" err="1">
                <a:solidFill>
                  <a:schemeClr val="bg2">
                    <a:lumMod val="25000"/>
                  </a:schemeClr>
                </a:solidFill>
                <a:latin typeface="Canva Sans"/>
                <a:hlinkClick r:id="rId12" tooltip="https://images.app.goo.gl/SN1VCTAgwhgULeYH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Siddharta</a:t>
            </a:r>
            <a:endParaRPr lang="en-US" sz="974" u="sng" dirty="0">
              <a:solidFill>
                <a:schemeClr val="bg2">
                  <a:lumMod val="25000"/>
                </a:schemeClr>
              </a:solidFill>
              <a:latin typeface="Canva Sans"/>
              <a:hlinkClick r:id="rId12" tooltip="https://images.app.goo.gl/SN1VCTAgwhgULeYH8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18" name="TextBox 18"/>
          <p:cNvSpPr txBox="1"/>
          <p:nvPr/>
        </p:nvSpPr>
        <p:spPr>
          <a:xfrm rot="-2277746">
            <a:off x="-162225" y="1042539"/>
            <a:ext cx="4561259" cy="2564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75"/>
              </a:lnSpc>
            </a:pPr>
            <a:r>
              <a:rPr lang="en-US" sz="1554">
                <a:solidFill>
                  <a:srgbClr val="FFFFFF"/>
                </a:solidFill>
                <a:latin typeface="Canva Sans"/>
              </a:rPr>
              <a:t>https://images.app.goo.gl/bChRALhQerMXrPZL7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1753206">
            <a:off x="-1113304" y="4354356"/>
            <a:ext cx="25783492" cy="9586163"/>
          </a:xfrm>
          <a:prstGeom prst="rect">
            <a:avLst/>
          </a:prstGeom>
          <a:solidFill>
            <a:srgbClr val="062C6D">
              <a:alpha val="4706"/>
            </a:srgbClr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4960823" y="1725528"/>
            <a:ext cx="1783058" cy="295015"/>
          </a:xfrm>
          <a:prstGeom prst="rect">
            <a:avLst/>
          </a:prstGeom>
        </p:spPr>
      </p:pic>
      <p:sp>
        <p:nvSpPr>
          <p:cNvPr id="4" name="AutoShape 4"/>
          <p:cNvSpPr/>
          <p:nvPr/>
        </p:nvSpPr>
        <p:spPr>
          <a:xfrm>
            <a:off x="1028700" y="9591065"/>
            <a:ext cx="16230600" cy="1351653"/>
          </a:xfrm>
          <a:prstGeom prst="rect">
            <a:avLst/>
          </a:prstGeom>
          <a:solidFill>
            <a:srgbClr val="062C6D"/>
          </a:solidFill>
        </p:spPr>
      </p:sp>
      <p:sp>
        <p:nvSpPr>
          <p:cNvPr id="5" name="AutoShape 5"/>
          <p:cNvSpPr/>
          <p:nvPr/>
        </p:nvSpPr>
        <p:spPr>
          <a:xfrm>
            <a:off x="1028700" y="-675827"/>
            <a:ext cx="16230600" cy="1351653"/>
          </a:xfrm>
          <a:prstGeom prst="rect">
            <a:avLst/>
          </a:prstGeom>
          <a:solidFill>
            <a:srgbClr val="062C6D"/>
          </a:solidFill>
        </p:spPr>
      </p: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2330801" y="1164791"/>
            <a:ext cx="5957199" cy="7982646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479332" y="1297507"/>
            <a:ext cx="1098736" cy="1151057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2783378" y="3907113"/>
            <a:ext cx="7519541" cy="40331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798"/>
              </a:lnSpc>
            </a:pPr>
            <a:r>
              <a:rPr lang="en-US" sz="7713">
                <a:solidFill>
                  <a:srgbClr val="062C6D"/>
                </a:solidFill>
                <a:latin typeface="Canva Sans"/>
              </a:rPr>
              <a:t>V.G.Siddharta </a:t>
            </a:r>
          </a:p>
          <a:p>
            <a:pPr algn="ctr">
              <a:lnSpc>
                <a:spcPts val="10798"/>
              </a:lnSpc>
            </a:pPr>
            <a:r>
              <a:rPr lang="en-US" sz="7713">
                <a:solidFill>
                  <a:srgbClr val="062C6D"/>
                </a:solidFill>
                <a:latin typeface="Canva Sans"/>
              </a:rPr>
              <a:t>combinely held </a:t>
            </a:r>
          </a:p>
          <a:p>
            <a:pPr algn="ctr">
              <a:lnSpc>
                <a:spcPts val="10798"/>
              </a:lnSpc>
            </a:pPr>
            <a:r>
              <a:rPr lang="en-US" sz="7713">
                <a:solidFill>
                  <a:srgbClr val="062C6D"/>
                </a:solidFill>
                <a:latin typeface="Canva Sans"/>
              </a:rPr>
              <a:t>20.41%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578068" y="1307666"/>
            <a:ext cx="10878015" cy="1765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01"/>
              </a:lnSpc>
            </a:pPr>
            <a:r>
              <a:rPr lang="en-US" sz="6940" spc="-409">
                <a:solidFill>
                  <a:srgbClr val="062C6D"/>
                </a:solidFill>
                <a:latin typeface="Montserrat Extra-Bold"/>
              </a:rPr>
              <a:t>SHARES DISTRIBUTION  </a:t>
            </a:r>
          </a:p>
          <a:p>
            <a:pPr algn="ctr">
              <a:lnSpc>
                <a:spcPts val="6801"/>
              </a:lnSpc>
            </a:pPr>
            <a:r>
              <a:rPr lang="en-US" sz="6940" spc="-409">
                <a:solidFill>
                  <a:srgbClr val="062C6D"/>
                </a:solidFill>
                <a:latin typeface="Montserrat Extra-Bold"/>
              </a:rPr>
              <a:t>OF MINDTREE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711760" y="8832896"/>
            <a:ext cx="2079129" cy="2893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28"/>
              </a:lnSpc>
            </a:pPr>
            <a:r>
              <a:rPr lang="en-US" sz="1734" u="sng" dirty="0">
                <a:solidFill>
                  <a:schemeClr val="bg1"/>
                </a:solidFill>
                <a:latin typeface="Canva Sans"/>
                <a:hlinkClick r:id="rId7" tooltip="https://images.app.goo.gl/WQzsSYz3vgj5Txr3A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Shares distribution 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1753206">
            <a:off x="-1113304" y="4354356"/>
            <a:ext cx="25783492" cy="9586163"/>
          </a:xfrm>
          <a:prstGeom prst="rect">
            <a:avLst/>
          </a:prstGeom>
          <a:solidFill>
            <a:srgbClr val="000000">
              <a:alpha val="6667"/>
            </a:srgbClr>
          </a:solidFill>
        </p:spPr>
      </p:sp>
      <p:grpSp>
        <p:nvGrpSpPr>
          <p:cNvPr id="3" name="Group 3"/>
          <p:cNvGrpSpPr/>
          <p:nvPr/>
        </p:nvGrpSpPr>
        <p:grpSpPr>
          <a:xfrm>
            <a:off x="2317544" y="2608864"/>
            <a:ext cx="13941872" cy="6799119"/>
            <a:chOff x="0" y="0"/>
            <a:chExt cx="1687841" cy="82312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687841" cy="823120"/>
            </a:xfrm>
            <a:custGeom>
              <a:avLst/>
              <a:gdLst/>
              <a:ahLst/>
              <a:cxnLst/>
              <a:rect l="l" t="t" r="r" b="b"/>
              <a:pathLst>
                <a:path w="1687841" h="823120">
                  <a:moveTo>
                    <a:pt x="1563381" y="823120"/>
                  </a:moveTo>
                  <a:lnTo>
                    <a:pt x="124460" y="823120"/>
                  </a:lnTo>
                  <a:cubicBezTo>
                    <a:pt x="55880" y="823120"/>
                    <a:pt x="0" y="767240"/>
                    <a:pt x="0" y="69866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63381" y="0"/>
                  </a:lnTo>
                  <a:cubicBezTo>
                    <a:pt x="1631961" y="0"/>
                    <a:pt x="1687841" y="55880"/>
                    <a:pt x="1687841" y="124460"/>
                  </a:cubicBezTo>
                  <a:lnTo>
                    <a:pt x="1687841" y="698660"/>
                  </a:lnTo>
                  <a:cubicBezTo>
                    <a:pt x="1687841" y="767240"/>
                    <a:pt x="1631961" y="823120"/>
                    <a:pt x="1563381" y="823120"/>
                  </a:cubicBezTo>
                  <a:close/>
                </a:path>
              </a:pathLst>
            </a:custGeom>
            <a:solidFill>
              <a:srgbClr val="062C6D"/>
            </a:solidFill>
          </p:spPr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 rot="73095">
            <a:off x="-289269" y="6439567"/>
            <a:ext cx="4093559" cy="4093542"/>
            <a:chOff x="0" y="0"/>
            <a:chExt cx="6350000" cy="634997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-25156" r="-25156"/>
              </a:stretch>
            </a:blipFill>
          </p:spPr>
        </p:sp>
      </p:grp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14001472" y="7444131"/>
            <a:ext cx="4802349" cy="2701288"/>
            <a:chOff x="0" y="0"/>
            <a:chExt cx="11289030" cy="63500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1287761" cy="6350000"/>
            </a:xfrm>
            <a:custGeom>
              <a:avLst/>
              <a:gdLst/>
              <a:ahLst/>
              <a:cxnLst/>
              <a:rect l="l" t="t" r="r" b="b"/>
              <a:pathLst>
                <a:path w="11287761" h="6350000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1" y="0"/>
                    <a:pt x="11287761" y="234950"/>
                    <a:pt x="11287761" y="525780"/>
                  </a:cubicBezTo>
                  <a:lnTo>
                    <a:pt x="11287761" y="5822950"/>
                  </a:lnTo>
                  <a:cubicBezTo>
                    <a:pt x="11287761" y="6113780"/>
                    <a:pt x="11052811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ubicBezTo>
                    <a:pt x="0" y="5824220"/>
                    <a:pt x="0" y="5824220"/>
                    <a:pt x="0" y="5824220"/>
                  </a:cubicBezTo>
                  <a:close/>
                </a:path>
              </a:pathLst>
            </a:custGeom>
            <a:blipFill>
              <a:blip r:embed="rId3"/>
              <a:stretch>
                <a:fillRect l="-801" r="-801"/>
              </a:stretch>
            </a:blipFill>
          </p:spPr>
        </p:sp>
      </p:grpSp>
      <p:sp>
        <p:nvSpPr>
          <p:cNvPr id="9" name="TextBox 9"/>
          <p:cNvSpPr txBox="1"/>
          <p:nvPr/>
        </p:nvSpPr>
        <p:spPr>
          <a:xfrm>
            <a:off x="3944378" y="3623898"/>
            <a:ext cx="10688205" cy="46357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40"/>
              </a:lnSpc>
            </a:pPr>
            <a:r>
              <a:rPr lang="en-US" sz="6600" spc="132">
                <a:solidFill>
                  <a:srgbClr val="FFFFFF"/>
                </a:solidFill>
                <a:latin typeface="Montserrat"/>
              </a:rPr>
              <a:t>Established in 1938 by Henning Holck Larsen and Soren Kristian Tubro.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3937847" y="7444131"/>
            <a:ext cx="4929600" cy="3310826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3988342" y="-17954"/>
            <a:ext cx="15580202" cy="2477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40"/>
              </a:lnSpc>
            </a:pPr>
            <a:r>
              <a:rPr lang="en-US" sz="7100">
                <a:solidFill>
                  <a:srgbClr val="062C6D"/>
                </a:solidFill>
                <a:latin typeface="Montserrat Extra-Bold Bold"/>
              </a:rPr>
              <a:t>Introduction of </a:t>
            </a:r>
          </a:p>
          <a:p>
            <a:pPr algn="ctr">
              <a:lnSpc>
                <a:spcPts val="9940"/>
              </a:lnSpc>
            </a:pPr>
            <a:r>
              <a:rPr lang="en-US" sz="7100">
                <a:solidFill>
                  <a:srgbClr val="062C6D"/>
                </a:solidFill>
                <a:latin typeface="Montserrat Extra-Bold Bold"/>
              </a:rPr>
              <a:t>Larsen and Tubro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82315" y="2440131"/>
            <a:ext cx="2950392" cy="1687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86"/>
              </a:lnSpc>
            </a:pPr>
            <a:r>
              <a:rPr lang="en-US" sz="990">
                <a:solidFill>
                  <a:srgbClr val="545454"/>
                </a:solidFill>
                <a:latin typeface="Canva Sans"/>
              </a:rPr>
              <a:t>https://images.app.goo.gl/PpQLHQ1NkSUtaEws9</a:t>
            </a:r>
          </a:p>
        </p:txBody>
      </p:sp>
      <p:grpSp>
        <p:nvGrpSpPr>
          <p:cNvPr id="13" name="Group 13"/>
          <p:cNvGrpSpPr>
            <a:grpSpLocks noChangeAspect="1"/>
          </p:cNvGrpSpPr>
          <p:nvPr/>
        </p:nvGrpSpPr>
        <p:grpSpPr>
          <a:xfrm>
            <a:off x="-332323" y="63290"/>
            <a:ext cx="6268895" cy="3526209"/>
            <a:chOff x="0" y="0"/>
            <a:chExt cx="11289030" cy="63500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1287761" cy="6350000"/>
            </a:xfrm>
            <a:custGeom>
              <a:avLst/>
              <a:gdLst/>
              <a:ahLst/>
              <a:cxnLst/>
              <a:rect l="l" t="t" r="r" b="b"/>
              <a:pathLst>
                <a:path w="11287761" h="6350000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1" y="0"/>
                    <a:pt x="11287761" y="234950"/>
                    <a:pt x="11287761" y="525780"/>
                  </a:cubicBezTo>
                  <a:lnTo>
                    <a:pt x="11287761" y="5822950"/>
                  </a:lnTo>
                  <a:cubicBezTo>
                    <a:pt x="11287761" y="6113780"/>
                    <a:pt x="11052811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ubicBezTo>
                    <a:pt x="0" y="5824220"/>
                    <a:pt x="0" y="5824220"/>
                    <a:pt x="0" y="5824220"/>
                  </a:cubicBezTo>
                  <a:close/>
                </a:path>
              </a:pathLst>
            </a:custGeom>
            <a:blipFill>
              <a:blip r:embed="rId6"/>
              <a:stretch>
                <a:fillRect t="-13508" r="-53426" b="-39933"/>
              </a:stretch>
            </a:blipFill>
          </p:spPr>
        </p:sp>
      </p:grpSp>
      <p:sp>
        <p:nvSpPr>
          <p:cNvPr id="15" name="TextBox 15"/>
          <p:cNvSpPr txBox="1"/>
          <p:nvPr/>
        </p:nvSpPr>
        <p:spPr>
          <a:xfrm>
            <a:off x="17259300" y="9772347"/>
            <a:ext cx="575629" cy="182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15"/>
              </a:lnSpc>
            </a:pPr>
            <a:r>
              <a:rPr lang="en-US" sz="1082" u="sng" dirty="0" err="1">
                <a:solidFill>
                  <a:srgbClr val="0000FF"/>
                </a:solidFill>
                <a:latin typeface="Canva Sans"/>
                <a:hlinkClick r:id="rId7" tooltip="https://images.app.goo.gl/CHa3fNzJniWsA1Kq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A.M.</a:t>
            </a:r>
            <a:r>
              <a:rPr lang="en-US" sz="1082" u="sng" dirty="0" err="1">
                <a:latin typeface="Canva Sans"/>
                <a:hlinkClick r:id="rId7" tooltip="https://images.app.goo.gl/CHa3fNzJniWsA1Kq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Naik</a:t>
            </a:r>
            <a:endParaRPr lang="en-US" sz="1082" u="sng" dirty="0">
              <a:latin typeface="Canva Sans"/>
              <a:hlinkClick r:id="rId7" tooltip="https://images.app.goo.gl/CHa3fNzJniWsA1Kq5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2912629" y="8476813"/>
            <a:ext cx="154278" cy="987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26"/>
              </a:lnSpc>
            </a:pPr>
            <a:r>
              <a:rPr lang="en-US" sz="590" u="sng">
                <a:solidFill>
                  <a:srgbClr val="000000"/>
                </a:solidFill>
                <a:latin typeface="Canva Sans"/>
                <a:hlinkClick r:id="rId8" tooltip="http://visme"/>
              </a:rPr>
              <a:t>L&amp;T </a:t>
            </a:r>
          </a:p>
        </p:txBody>
      </p:sp>
      <p:sp>
        <p:nvSpPr>
          <p:cNvPr id="17" name="AutoShape 17"/>
          <p:cNvSpPr/>
          <p:nvPr/>
        </p:nvSpPr>
        <p:spPr>
          <a:xfrm>
            <a:off x="-555668" y="3570450"/>
            <a:ext cx="6492240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8" name="AutoShape 18"/>
          <p:cNvSpPr/>
          <p:nvPr/>
        </p:nvSpPr>
        <p:spPr>
          <a:xfrm rot="-5400000">
            <a:off x="2709502" y="305280"/>
            <a:ext cx="6492240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1753206">
            <a:off x="-1113304" y="4354356"/>
            <a:ext cx="25783492" cy="9586163"/>
          </a:xfrm>
          <a:prstGeom prst="rect">
            <a:avLst/>
          </a:prstGeom>
          <a:solidFill>
            <a:srgbClr val="545454">
              <a:alpha val="4706"/>
            </a:srgbClr>
          </a:solidFill>
        </p:spPr>
      </p:sp>
      <p:grpSp>
        <p:nvGrpSpPr>
          <p:cNvPr id="3" name="Group 3"/>
          <p:cNvGrpSpPr/>
          <p:nvPr/>
        </p:nvGrpSpPr>
        <p:grpSpPr>
          <a:xfrm>
            <a:off x="346281" y="5486182"/>
            <a:ext cx="4113110" cy="4625295"/>
            <a:chOff x="0" y="0"/>
            <a:chExt cx="1500474" cy="168732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500474" cy="1687320"/>
            </a:xfrm>
            <a:custGeom>
              <a:avLst/>
              <a:gdLst/>
              <a:ahLst/>
              <a:cxnLst/>
              <a:rect l="l" t="t" r="r" b="b"/>
              <a:pathLst>
                <a:path w="1500474" h="1687320">
                  <a:moveTo>
                    <a:pt x="1376013" y="1687320"/>
                  </a:moveTo>
                  <a:lnTo>
                    <a:pt x="124460" y="1687320"/>
                  </a:lnTo>
                  <a:cubicBezTo>
                    <a:pt x="55880" y="1687320"/>
                    <a:pt x="0" y="1631440"/>
                    <a:pt x="0" y="156286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376014" y="0"/>
                  </a:lnTo>
                  <a:cubicBezTo>
                    <a:pt x="1444594" y="0"/>
                    <a:pt x="1500474" y="55880"/>
                    <a:pt x="1500474" y="124460"/>
                  </a:cubicBezTo>
                  <a:lnTo>
                    <a:pt x="1500474" y="1562860"/>
                  </a:lnTo>
                  <a:cubicBezTo>
                    <a:pt x="1500474" y="1631440"/>
                    <a:pt x="1444594" y="1687320"/>
                    <a:pt x="1376014" y="1687320"/>
                  </a:cubicBezTo>
                  <a:close/>
                </a:path>
              </a:pathLst>
            </a:custGeom>
            <a:solidFill>
              <a:srgbClr val="062C6D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4897540" y="4367530"/>
            <a:ext cx="4113110" cy="4625295"/>
            <a:chOff x="0" y="0"/>
            <a:chExt cx="1500474" cy="168732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500474" cy="1687320"/>
            </a:xfrm>
            <a:custGeom>
              <a:avLst/>
              <a:gdLst/>
              <a:ahLst/>
              <a:cxnLst/>
              <a:rect l="l" t="t" r="r" b="b"/>
              <a:pathLst>
                <a:path w="1500474" h="1687320">
                  <a:moveTo>
                    <a:pt x="1376013" y="1687320"/>
                  </a:moveTo>
                  <a:lnTo>
                    <a:pt x="124460" y="1687320"/>
                  </a:lnTo>
                  <a:cubicBezTo>
                    <a:pt x="55880" y="1687320"/>
                    <a:pt x="0" y="1631440"/>
                    <a:pt x="0" y="156286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376014" y="0"/>
                  </a:lnTo>
                  <a:cubicBezTo>
                    <a:pt x="1444594" y="0"/>
                    <a:pt x="1500474" y="55880"/>
                    <a:pt x="1500474" y="124460"/>
                  </a:cubicBezTo>
                  <a:lnTo>
                    <a:pt x="1500474" y="1562860"/>
                  </a:lnTo>
                  <a:cubicBezTo>
                    <a:pt x="1500474" y="1631440"/>
                    <a:pt x="1444594" y="1687320"/>
                    <a:pt x="1376014" y="1687320"/>
                  </a:cubicBezTo>
                  <a:close/>
                </a:path>
              </a:pathLst>
            </a:custGeom>
            <a:solidFill>
              <a:srgbClr val="062C6D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14000060" y="4305520"/>
            <a:ext cx="4113110" cy="4662044"/>
            <a:chOff x="0" y="0"/>
            <a:chExt cx="1500474" cy="170072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500474" cy="1700726"/>
            </a:xfrm>
            <a:custGeom>
              <a:avLst/>
              <a:gdLst/>
              <a:ahLst/>
              <a:cxnLst/>
              <a:rect l="l" t="t" r="r" b="b"/>
              <a:pathLst>
                <a:path w="1500474" h="1700726">
                  <a:moveTo>
                    <a:pt x="1376013" y="1700726"/>
                  </a:moveTo>
                  <a:lnTo>
                    <a:pt x="124460" y="1700726"/>
                  </a:lnTo>
                  <a:cubicBezTo>
                    <a:pt x="55880" y="1700726"/>
                    <a:pt x="0" y="1644846"/>
                    <a:pt x="0" y="1576266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376014" y="0"/>
                  </a:lnTo>
                  <a:cubicBezTo>
                    <a:pt x="1444594" y="0"/>
                    <a:pt x="1500474" y="55880"/>
                    <a:pt x="1500474" y="124460"/>
                  </a:cubicBezTo>
                  <a:lnTo>
                    <a:pt x="1500474" y="1576266"/>
                  </a:lnTo>
                  <a:cubicBezTo>
                    <a:pt x="1500474" y="1644846"/>
                    <a:pt x="1444594" y="1700726"/>
                    <a:pt x="1376014" y="1700726"/>
                  </a:cubicBezTo>
                  <a:close/>
                </a:path>
              </a:pathLst>
            </a:custGeom>
            <a:solidFill>
              <a:srgbClr val="062C6D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9448800" y="5486182"/>
            <a:ext cx="4113110" cy="4625295"/>
            <a:chOff x="0" y="0"/>
            <a:chExt cx="1500474" cy="168732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500474" cy="1687320"/>
            </a:xfrm>
            <a:custGeom>
              <a:avLst/>
              <a:gdLst/>
              <a:ahLst/>
              <a:cxnLst/>
              <a:rect l="l" t="t" r="r" b="b"/>
              <a:pathLst>
                <a:path w="1500474" h="1687320">
                  <a:moveTo>
                    <a:pt x="1376013" y="1687320"/>
                  </a:moveTo>
                  <a:lnTo>
                    <a:pt x="124460" y="1687320"/>
                  </a:lnTo>
                  <a:cubicBezTo>
                    <a:pt x="55880" y="1687320"/>
                    <a:pt x="0" y="1631440"/>
                    <a:pt x="0" y="156286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376014" y="0"/>
                  </a:lnTo>
                  <a:cubicBezTo>
                    <a:pt x="1444594" y="0"/>
                    <a:pt x="1500474" y="55880"/>
                    <a:pt x="1500474" y="124460"/>
                  </a:cubicBezTo>
                  <a:lnTo>
                    <a:pt x="1500474" y="1562860"/>
                  </a:lnTo>
                  <a:cubicBezTo>
                    <a:pt x="1500474" y="1631440"/>
                    <a:pt x="1444594" y="1687320"/>
                    <a:pt x="1376014" y="1687320"/>
                  </a:cubicBezTo>
                  <a:close/>
                </a:path>
              </a:pathLst>
            </a:custGeom>
            <a:solidFill>
              <a:srgbClr val="062C6D"/>
            </a:solidFill>
          </p:spPr>
        </p:sp>
      </p:grpSp>
      <p:sp>
        <p:nvSpPr>
          <p:cNvPr id="11" name="TextBox 11"/>
          <p:cNvSpPr txBox="1"/>
          <p:nvPr/>
        </p:nvSpPr>
        <p:spPr>
          <a:xfrm>
            <a:off x="782274" y="7503795"/>
            <a:ext cx="3241123" cy="15595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60"/>
              </a:lnSpc>
            </a:pPr>
            <a:r>
              <a:rPr lang="en-US" sz="3200" spc="64">
                <a:solidFill>
                  <a:srgbClr val="FFFFFF"/>
                </a:solidFill>
                <a:latin typeface="Montserrat Bold"/>
              </a:rPr>
              <a:t>V.G.Siddharta started going into debts.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333534" y="6034269"/>
            <a:ext cx="3241123" cy="2607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60"/>
              </a:lnSpc>
            </a:pPr>
            <a:r>
              <a:rPr lang="en-US" sz="3200" spc="64">
                <a:solidFill>
                  <a:srgbClr val="FFFFFF"/>
                </a:solidFill>
                <a:latin typeface="Montserrat Bold"/>
              </a:rPr>
              <a:t>V.G.Siddharta first thought to sell his shares of Mindtree.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4438210" y="6763144"/>
            <a:ext cx="3241123" cy="1035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60"/>
              </a:lnSpc>
            </a:pPr>
            <a:r>
              <a:rPr lang="en-US" sz="3200" spc="64">
                <a:solidFill>
                  <a:srgbClr val="FFFFFF"/>
                </a:solidFill>
                <a:latin typeface="Montserrat Bold"/>
              </a:rPr>
              <a:t>Merger of L &amp;T and Mindtree.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580887" y="7507636"/>
            <a:ext cx="3848936" cy="2083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60"/>
              </a:lnSpc>
            </a:pPr>
            <a:r>
              <a:rPr lang="en-US" sz="3200" spc="64">
                <a:solidFill>
                  <a:srgbClr val="FFFFFF"/>
                </a:solidFill>
                <a:latin typeface="Montserrat Bold"/>
              </a:rPr>
              <a:t>L&amp;T bought shares of Mindtree through bidding.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44490" y="5973779"/>
            <a:ext cx="4113110" cy="565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50"/>
              </a:lnSpc>
            </a:pPr>
            <a:r>
              <a:rPr lang="en-US" sz="3500" spc="70">
                <a:solidFill>
                  <a:srgbClr val="FFFFFF"/>
                </a:solidFill>
                <a:latin typeface="Montserrat Extra-Bold"/>
              </a:rPr>
              <a:t>Initial phase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897540" y="4556125"/>
            <a:ext cx="4113110" cy="1136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50"/>
              </a:lnSpc>
            </a:pPr>
            <a:r>
              <a:rPr lang="en-US" sz="3500" spc="70">
                <a:solidFill>
                  <a:srgbClr val="FFFFFF"/>
                </a:solidFill>
                <a:latin typeface="Montserrat Extra-Bold"/>
              </a:rPr>
              <a:t>Where it all started 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3883946" y="4748115"/>
            <a:ext cx="4113110" cy="1136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50"/>
              </a:lnSpc>
            </a:pPr>
            <a:r>
              <a:rPr lang="en-US" sz="3500" spc="70">
                <a:solidFill>
                  <a:srgbClr val="FFFFFF"/>
                </a:solidFill>
                <a:latin typeface="Montserrat Extra-Bold"/>
              </a:rPr>
              <a:t>The grand merger 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448800" y="5973779"/>
            <a:ext cx="4113110" cy="1136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50"/>
              </a:lnSpc>
            </a:pPr>
            <a:r>
              <a:rPr lang="en-US" sz="3500" spc="70">
                <a:solidFill>
                  <a:srgbClr val="FFFFFF"/>
                </a:solidFill>
                <a:latin typeface="Montserrat Extra-Bold"/>
              </a:rPr>
              <a:t>I step towards the takeover 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4967914" y="616046"/>
            <a:ext cx="10171855" cy="8825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565"/>
              </a:lnSpc>
            </a:pPr>
            <a:r>
              <a:rPr lang="en-US" sz="6699" spc="-395">
                <a:solidFill>
                  <a:srgbClr val="062C6D"/>
                </a:solidFill>
                <a:latin typeface="Montserrat Extra-Bold Italics"/>
              </a:rPr>
              <a:t>CASE  AT  A  GLANCE!</a:t>
            </a:r>
          </a:p>
        </p:txBody>
      </p:sp>
      <p:sp>
        <p:nvSpPr>
          <p:cNvPr id="20" name="AutoShape 20"/>
          <p:cNvSpPr/>
          <p:nvPr/>
        </p:nvSpPr>
        <p:spPr>
          <a:xfrm>
            <a:off x="1485990" y="5438557"/>
            <a:ext cx="1833692" cy="0"/>
          </a:xfrm>
          <a:prstGeom prst="line">
            <a:avLst/>
          </a:prstGeom>
          <a:ln w="47625" cap="rnd">
            <a:solidFill>
              <a:srgbClr val="263F6B"/>
            </a:solidFill>
            <a:prstDash val="solid"/>
            <a:headEnd type="oval" w="lg" len="lg"/>
            <a:tailEnd type="oval" w="lg" len="lg"/>
          </a:ln>
        </p:spPr>
      </p:sp>
      <p:sp>
        <p:nvSpPr>
          <p:cNvPr id="21" name="AutoShape 21"/>
          <p:cNvSpPr/>
          <p:nvPr/>
        </p:nvSpPr>
        <p:spPr>
          <a:xfrm>
            <a:off x="10588509" y="5438557"/>
            <a:ext cx="1833692" cy="0"/>
          </a:xfrm>
          <a:prstGeom prst="line">
            <a:avLst/>
          </a:prstGeom>
          <a:ln w="47625" cap="rnd">
            <a:solidFill>
              <a:srgbClr val="263F6B"/>
            </a:solidFill>
            <a:prstDash val="solid"/>
            <a:headEnd type="oval" w="lg" len="lg"/>
            <a:tailEnd type="oval" w="lg" len="lg"/>
          </a:ln>
        </p:spPr>
      </p:sp>
      <p:sp>
        <p:nvSpPr>
          <p:cNvPr id="22" name="AutoShape 22"/>
          <p:cNvSpPr/>
          <p:nvPr/>
        </p:nvSpPr>
        <p:spPr>
          <a:xfrm>
            <a:off x="6037249" y="4367530"/>
            <a:ext cx="1833692" cy="0"/>
          </a:xfrm>
          <a:prstGeom prst="line">
            <a:avLst/>
          </a:prstGeom>
          <a:ln w="47625" cap="rnd">
            <a:solidFill>
              <a:srgbClr val="263F6B"/>
            </a:solidFill>
            <a:prstDash val="solid"/>
            <a:headEnd type="oval" w="lg" len="lg"/>
            <a:tailEnd type="oval" w="lg" len="lg"/>
          </a:ln>
        </p:spPr>
      </p:sp>
      <p:sp>
        <p:nvSpPr>
          <p:cNvPr id="23" name="AutoShape 23"/>
          <p:cNvSpPr/>
          <p:nvPr/>
        </p:nvSpPr>
        <p:spPr>
          <a:xfrm rot="2037720">
            <a:off x="15350552" y="-1243700"/>
            <a:ext cx="5293007" cy="2487400"/>
          </a:xfrm>
          <a:prstGeom prst="rect">
            <a:avLst/>
          </a:prstGeom>
          <a:solidFill>
            <a:srgbClr val="062C6D"/>
          </a:solidFill>
        </p:spPr>
      </p:sp>
      <p:sp>
        <p:nvSpPr>
          <p:cNvPr id="24" name="AutoShape 24"/>
          <p:cNvSpPr/>
          <p:nvPr/>
        </p:nvSpPr>
        <p:spPr>
          <a:xfrm rot="-2700000">
            <a:off x="-2646503" y="-1243700"/>
            <a:ext cx="5293007" cy="2487400"/>
          </a:xfrm>
          <a:prstGeom prst="rect">
            <a:avLst/>
          </a:prstGeom>
          <a:solidFill>
            <a:srgbClr val="062C6D"/>
          </a:solidFill>
        </p:spPr>
      </p:sp>
      <p:sp>
        <p:nvSpPr>
          <p:cNvPr id="25" name="AutoShape 25"/>
          <p:cNvSpPr/>
          <p:nvPr/>
        </p:nvSpPr>
        <p:spPr>
          <a:xfrm>
            <a:off x="15023655" y="4257895"/>
            <a:ext cx="1833692" cy="0"/>
          </a:xfrm>
          <a:prstGeom prst="line">
            <a:avLst/>
          </a:prstGeom>
          <a:ln w="47625" cap="rnd">
            <a:solidFill>
              <a:srgbClr val="263F6B"/>
            </a:solidFill>
            <a:prstDash val="solid"/>
            <a:headEnd type="oval" w="lg" len="lg"/>
            <a:tailEnd type="oval" w="lg" len="lg"/>
          </a:ln>
        </p:spPr>
      </p:sp>
      <p:sp>
        <p:nvSpPr>
          <p:cNvPr id="26" name="TextBox 26"/>
          <p:cNvSpPr txBox="1"/>
          <p:nvPr/>
        </p:nvSpPr>
        <p:spPr>
          <a:xfrm>
            <a:off x="782274" y="4729065"/>
            <a:ext cx="3233217" cy="537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062C6D"/>
                </a:solidFill>
                <a:latin typeface="Canva Sans Bold"/>
              </a:rPr>
              <a:t>September 2017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5607052" y="3648710"/>
            <a:ext cx="2694087" cy="537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062C6D"/>
                </a:solidFill>
                <a:latin typeface="Canva Sans Bold"/>
              </a:rPr>
              <a:t>January 2019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0486092" y="4729065"/>
            <a:ext cx="1922413" cy="537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062C6D"/>
                </a:solidFill>
                <a:latin typeface="Canva Sans Bold"/>
              </a:rPr>
              <a:t>May 2019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4958598" y="3648710"/>
            <a:ext cx="1898749" cy="537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062C6D"/>
                </a:solidFill>
                <a:latin typeface="Canva Sans Bold"/>
              </a:rPr>
              <a:t>May 2022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648334" y="1735424"/>
            <a:ext cx="16991331" cy="1015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934"/>
              </a:lnSpc>
            </a:pPr>
            <a:r>
              <a:rPr lang="en-US" sz="6900">
                <a:solidFill>
                  <a:srgbClr val="000000"/>
                </a:solidFill>
                <a:latin typeface="Bukhari Script"/>
              </a:rPr>
              <a:t>1st Hostile Takeover in IT sector of India! 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18242956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1753206">
            <a:off x="-1113304" y="4354356"/>
            <a:ext cx="25783492" cy="9586163"/>
          </a:xfrm>
          <a:prstGeom prst="rect">
            <a:avLst/>
          </a:prstGeom>
          <a:solidFill>
            <a:srgbClr val="545454">
              <a:alpha val="4706"/>
            </a:srgbClr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297214" y="-726996"/>
            <a:ext cx="11740992" cy="11740992"/>
          </a:xfrm>
          <a:prstGeom prst="rect">
            <a:avLst/>
          </a:prstGeom>
        </p:spPr>
      </p:pic>
      <p:sp>
        <p:nvSpPr>
          <p:cNvPr id="4" name="AutoShape 4"/>
          <p:cNvSpPr/>
          <p:nvPr/>
        </p:nvSpPr>
        <p:spPr>
          <a:xfrm>
            <a:off x="446049" y="455303"/>
            <a:ext cx="17395902" cy="9487907"/>
          </a:xfrm>
          <a:prstGeom prst="rect">
            <a:avLst/>
          </a:prstGeom>
          <a:solidFill>
            <a:srgbClr val="062C6D"/>
          </a:solidFill>
        </p:spPr>
      </p:sp>
      <p:sp>
        <p:nvSpPr>
          <p:cNvPr id="5" name="AutoShape 5"/>
          <p:cNvSpPr/>
          <p:nvPr/>
        </p:nvSpPr>
        <p:spPr>
          <a:xfrm rot="-5433761">
            <a:off x="6860445" y="5925977"/>
            <a:ext cx="3535024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6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5619361" y="8999929"/>
            <a:ext cx="1783058" cy="295015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5762480" y="712025"/>
            <a:ext cx="1496820" cy="149682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3361166" y="4287239"/>
            <a:ext cx="2668423" cy="2644164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818518" y="2752275"/>
            <a:ext cx="1229690" cy="1059769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9097582" y="4859818"/>
            <a:ext cx="1206657" cy="829302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3528443" y="6426578"/>
            <a:ext cx="6123635" cy="1266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250"/>
              </a:lnSpc>
            </a:pPr>
            <a:r>
              <a:rPr lang="en-US" sz="5000" spc="100">
                <a:solidFill>
                  <a:srgbClr val="FFFFFF"/>
                </a:solidFill>
                <a:latin typeface="Gagalin"/>
              </a:rPr>
              <a:t>Survey 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433363" y="66421"/>
            <a:ext cx="13970421" cy="20960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035"/>
              </a:lnSpc>
            </a:pPr>
            <a:endParaRPr dirty="0"/>
          </a:p>
          <a:p>
            <a:pPr algn="ctr">
              <a:lnSpc>
                <a:spcPts val="8035"/>
              </a:lnSpc>
            </a:pPr>
            <a:r>
              <a:rPr lang="en-US" sz="8199" spc="-483" dirty="0">
                <a:solidFill>
                  <a:srgbClr val="FFFFFF"/>
                </a:solidFill>
                <a:latin typeface="Stencil" panose="040409050D0802020404" pitchFamily="82" charset="0"/>
              </a:rPr>
              <a:t>RESEARCH  METHODOLOGY 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188743" y="2924949"/>
            <a:ext cx="5842620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Canva Sans Bold"/>
              </a:rPr>
              <a:t>Primary Research 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300834" y="4764653"/>
            <a:ext cx="6896323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dirty="0">
                <a:solidFill>
                  <a:srgbClr val="FFFFFF"/>
                </a:solidFill>
                <a:latin typeface="Canva Sans Bold"/>
              </a:rPr>
              <a:t> Secondary Research 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1753206">
            <a:off x="-1113304" y="4354356"/>
            <a:ext cx="25783492" cy="9586163"/>
          </a:xfrm>
          <a:prstGeom prst="rect">
            <a:avLst/>
          </a:prstGeom>
          <a:solidFill>
            <a:srgbClr val="062C6D">
              <a:alpha val="4706"/>
            </a:srgbClr>
          </a:solidFill>
        </p:spPr>
      </p:sp>
      <p:sp>
        <p:nvSpPr>
          <p:cNvPr id="3" name="AutoShape 3"/>
          <p:cNvSpPr/>
          <p:nvPr/>
        </p:nvSpPr>
        <p:spPr>
          <a:xfrm rot="-8231889">
            <a:off x="-9643416" y="6947285"/>
            <a:ext cx="16230600" cy="10441156"/>
          </a:xfrm>
          <a:prstGeom prst="rect">
            <a:avLst/>
          </a:prstGeom>
          <a:solidFill>
            <a:srgbClr val="213559"/>
          </a:solidFill>
        </p:spPr>
      </p:sp>
      <p:sp>
        <p:nvSpPr>
          <p:cNvPr id="4" name="AutoShape 4"/>
          <p:cNvSpPr/>
          <p:nvPr/>
        </p:nvSpPr>
        <p:spPr>
          <a:xfrm rot="-8231889">
            <a:off x="-10507643" y="6538090"/>
            <a:ext cx="16230600" cy="10441156"/>
          </a:xfrm>
          <a:prstGeom prst="rect">
            <a:avLst/>
          </a:prstGeom>
          <a:solidFill>
            <a:srgbClr val="062C6D"/>
          </a:solidFill>
        </p:spPr>
      </p:sp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5161818" y="582651"/>
            <a:ext cx="2695899" cy="446049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7452893" y="7316416"/>
            <a:ext cx="2556816" cy="2575547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-1528116" y="7711453"/>
            <a:ext cx="2556816" cy="2575547"/>
          </a:xfrm>
          <a:prstGeom prst="rect">
            <a:avLst/>
          </a:prstGeom>
        </p:spPr>
      </p:pic>
      <p:sp>
        <p:nvSpPr>
          <p:cNvPr id="8" name="AutoShape 8"/>
          <p:cNvSpPr/>
          <p:nvPr/>
        </p:nvSpPr>
        <p:spPr>
          <a:xfrm>
            <a:off x="2474612" y="5847756"/>
            <a:ext cx="1386321" cy="0"/>
          </a:xfrm>
          <a:prstGeom prst="line">
            <a:avLst/>
          </a:prstGeom>
          <a:ln w="76200" cap="flat">
            <a:solidFill>
              <a:srgbClr val="263F6B"/>
            </a:solidFill>
            <a:prstDash val="solid"/>
            <a:headEnd type="none" w="sm" len="sm"/>
            <a:tailEnd type="none" w="sm" len="sm"/>
          </a:ln>
        </p:spPr>
      </p:sp>
      <p:graphicFrame>
        <p:nvGraphicFramePr>
          <p:cNvPr id="9" name="Table 9"/>
          <p:cNvGraphicFramePr>
            <a:graphicFrameLocks noGrp="1"/>
          </p:cNvGraphicFramePr>
          <p:nvPr/>
        </p:nvGraphicFramePr>
        <p:xfrm>
          <a:off x="6606353" y="1550001"/>
          <a:ext cx="11060118" cy="8082796"/>
        </p:xfrm>
        <a:graphic>
          <a:graphicData uri="http://schemas.openxmlformats.org/drawingml/2006/table">
            <a:tbl>
              <a:tblPr/>
              <a:tblGrid>
                <a:gridCol w="55300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300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241008"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E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3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41788"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4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0" name="Picture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2114576" y="6268964"/>
            <a:ext cx="2106393" cy="2094904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7507646" y="1464701"/>
            <a:ext cx="3604320" cy="978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15"/>
              </a:lnSpc>
            </a:pPr>
            <a:r>
              <a:rPr lang="en-US" sz="5725" u="sng">
                <a:solidFill>
                  <a:srgbClr val="000000"/>
                </a:solidFill>
                <a:latin typeface="Canva Sans"/>
              </a:rPr>
              <a:t>Strengths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066955" y="5733456"/>
            <a:ext cx="2838227" cy="978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15"/>
              </a:lnSpc>
            </a:pPr>
            <a:r>
              <a:rPr lang="en-US" sz="5725" u="sng">
                <a:solidFill>
                  <a:srgbClr val="000000"/>
                </a:solidFill>
                <a:latin typeface="Canva Sans"/>
              </a:rPr>
              <a:t>Threats 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762873" y="5733456"/>
            <a:ext cx="5093866" cy="978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15"/>
              </a:lnSpc>
            </a:pPr>
            <a:r>
              <a:rPr lang="en-US" sz="5725" u="sng">
                <a:solidFill>
                  <a:srgbClr val="000000"/>
                </a:solidFill>
                <a:latin typeface="Canva Sans"/>
              </a:rPr>
              <a:t>Opportunities 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260134" y="1496890"/>
            <a:ext cx="3635201" cy="978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15"/>
              </a:lnSpc>
            </a:pPr>
            <a:r>
              <a:rPr lang="en-US" sz="5725" u="sng">
                <a:solidFill>
                  <a:srgbClr val="000000"/>
                </a:solidFill>
                <a:latin typeface="Canva Sans"/>
              </a:rPr>
              <a:t>Weakness 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762873" y="2747221"/>
            <a:ext cx="4608458" cy="2720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459"/>
              </a:lnSpc>
            </a:pPr>
            <a:r>
              <a:rPr lang="en-US" sz="3900">
                <a:solidFill>
                  <a:srgbClr val="000000"/>
                </a:solidFill>
                <a:latin typeface="Canva Sans"/>
              </a:rPr>
              <a:t>• Experienced</a:t>
            </a:r>
          </a:p>
          <a:p>
            <a:pPr>
              <a:lnSpc>
                <a:spcPts val="5459"/>
              </a:lnSpc>
            </a:pPr>
            <a:r>
              <a:rPr lang="en-US" sz="3900">
                <a:solidFill>
                  <a:srgbClr val="000000"/>
                </a:solidFill>
                <a:latin typeface="Canva Sans"/>
              </a:rPr>
              <a:t>workforce</a:t>
            </a:r>
          </a:p>
          <a:p>
            <a:pPr>
              <a:lnSpc>
                <a:spcPts val="5459"/>
              </a:lnSpc>
            </a:pPr>
            <a:r>
              <a:rPr lang="en-US" sz="3900">
                <a:solidFill>
                  <a:srgbClr val="000000"/>
                </a:solidFill>
                <a:latin typeface="Canva Sans"/>
              </a:rPr>
              <a:t>• Focused at a</a:t>
            </a:r>
          </a:p>
          <a:p>
            <a:pPr>
              <a:lnSpc>
                <a:spcPts val="5459"/>
              </a:lnSpc>
            </a:pPr>
            <a:r>
              <a:rPr lang="en-US" sz="3900">
                <a:solidFill>
                  <a:srgbClr val="000000"/>
                </a:solidFill>
                <a:latin typeface="Canva Sans"/>
              </a:rPr>
              <a:t> particular market.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268048" y="6839283"/>
            <a:ext cx="5589669" cy="25310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142"/>
              </a:lnSpc>
            </a:pPr>
            <a:r>
              <a:rPr lang="en-US" sz="3673">
                <a:solidFill>
                  <a:srgbClr val="000000"/>
                </a:solidFill>
                <a:latin typeface="Canva Sans"/>
              </a:rPr>
              <a:t>• Foreign international investors</a:t>
            </a:r>
          </a:p>
          <a:p>
            <a:pPr>
              <a:lnSpc>
                <a:spcPts val="5142"/>
              </a:lnSpc>
            </a:pPr>
            <a:r>
              <a:rPr lang="en-US" sz="3673">
                <a:solidFill>
                  <a:srgbClr val="000000"/>
                </a:solidFill>
                <a:latin typeface="Canva Sans"/>
              </a:rPr>
              <a:t>• Foreign portfolio investors 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268048" y="2970715"/>
            <a:ext cx="4818534" cy="15005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19"/>
              </a:lnSpc>
            </a:pPr>
            <a:r>
              <a:rPr lang="en-US" sz="4299">
                <a:solidFill>
                  <a:srgbClr val="000000"/>
                </a:solidFill>
                <a:latin typeface="Canva Sans"/>
              </a:rPr>
              <a:t>• Poor distribution</a:t>
            </a:r>
          </a:p>
          <a:p>
            <a:pPr>
              <a:lnSpc>
                <a:spcPts val="6019"/>
              </a:lnSpc>
            </a:pPr>
            <a:r>
              <a:rPr lang="en-US" sz="4299">
                <a:solidFill>
                  <a:srgbClr val="000000"/>
                </a:solidFill>
                <a:latin typeface="Canva Sans"/>
              </a:rPr>
              <a:t> of shares 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762873" y="6951345"/>
            <a:ext cx="4851162" cy="23069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20"/>
              </a:lnSpc>
            </a:pPr>
            <a:r>
              <a:rPr lang="en-US" sz="3300">
                <a:solidFill>
                  <a:srgbClr val="000000"/>
                </a:solidFill>
                <a:latin typeface="Canva Sans"/>
              </a:rPr>
              <a:t>• Digitalization</a:t>
            </a:r>
          </a:p>
          <a:p>
            <a:pPr>
              <a:lnSpc>
                <a:spcPts val="4620"/>
              </a:lnSpc>
            </a:pPr>
            <a:r>
              <a:rPr lang="en-US" sz="3300">
                <a:solidFill>
                  <a:srgbClr val="000000"/>
                </a:solidFill>
                <a:latin typeface="Canva Sans"/>
              </a:rPr>
              <a:t>• Increase in demands </a:t>
            </a:r>
          </a:p>
          <a:p>
            <a:pPr>
              <a:lnSpc>
                <a:spcPts val="4620"/>
              </a:lnSpc>
            </a:pPr>
            <a:r>
              <a:rPr lang="en-US" sz="3300">
                <a:solidFill>
                  <a:srgbClr val="000000"/>
                </a:solidFill>
                <a:latin typeface="Canva Sans"/>
              </a:rPr>
              <a:t>of softwares and </a:t>
            </a:r>
          </a:p>
          <a:p>
            <a:pPr>
              <a:lnSpc>
                <a:spcPts val="4620"/>
              </a:lnSpc>
            </a:pPr>
            <a:r>
              <a:rPr lang="en-US" sz="3300">
                <a:solidFill>
                  <a:srgbClr val="000000"/>
                </a:solidFill>
                <a:latin typeface="Canva Sans"/>
              </a:rPr>
              <a:t>programmes 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-1528116" y="656954"/>
            <a:ext cx="9391776" cy="4912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60"/>
              </a:lnSpc>
            </a:pPr>
            <a:r>
              <a:rPr lang="en-US" sz="6900" dirty="0">
                <a:solidFill>
                  <a:srgbClr val="213559"/>
                </a:solidFill>
                <a:latin typeface="Stencil" panose="040409050D0802020404" pitchFamily="82" charset="0"/>
              </a:rPr>
              <a:t>SWOT </a:t>
            </a:r>
          </a:p>
          <a:p>
            <a:pPr algn="ctr">
              <a:lnSpc>
                <a:spcPts val="9660"/>
              </a:lnSpc>
            </a:pPr>
            <a:r>
              <a:rPr lang="en-US" sz="6900" dirty="0">
                <a:solidFill>
                  <a:srgbClr val="213559"/>
                </a:solidFill>
                <a:latin typeface="Stencil" panose="040409050D0802020404" pitchFamily="82" charset="0"/>
              </a:rPr>
              <a:t>ANALYSIS </a:t>
            </a:r>
          </a:p>
          <a:p>
            <a:pPr algn="ctr">
              <a:lnSpc>
                <a:spcPts val="9660"/>
              </a:lnSpc>
            </a:pPr>
            <a:r>
              <a:rPr lang="en-US" sz="6900" dirty="0">
                <a:solidFill>
                  <a:srgbClr val="213559"/>
                </a:solidFill>
                <a:latin typeface="Stencil" panose="040409050D0802020404" pitchFamily="82" charset="0"/>
              </a:rPr>
              <a:t>OF</a:t>
            </a:r>
          </a:p>
          <a:p>
            <a:pPr algn="ctr">
              <a:lnSpc>
                <a:spcPts val="9660"/>
              </a:lnSpc>
            </a:pPr>
            <a:r>
              <a:rPr lang="en-US" sz="6900" dirty="0">
                <a:solidFill>
                  <a:srgbClr val="213559"/>
                </a:solidFill>
                <a:latin typeface="Stencil" panose="040409050D0802020404" pitchFamily="82" charset="0"/>
              </a:rPr>
              <a:t> MINDTREE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</TotalTime>
  <Words>604</Words>
  <Application>Microsoft Office PowerPoint</Application>
  <PresentationFormat>Custom</PresentationFormat>
  <Paragraphs>139</Paragraphs>
  <Slides>23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46" baseType="lpstr">
      <vt:lpstr>Vivaldi</vt:lpstr>
      <vt:lpstr>Eczar SemiBold</vt:lpstr>
      <vt:lpstr>Pristina</vt:lpstr>
      <vt:lpstr>Stencil</vt:lpstr>
      <vt:lpstr>Howell</vt:lpstr>
      <vt:lpstr>Canva Sans Bold</vt:lpstr>
      <vt:lpstr>Montserrat Bold</vt:lpstr>
      <vt:lpstr>Arial</vt:lpstr>
      <vt:lpstr>Bukhari Script</vt:lpstr>
      <vt:lpstr>Alice</vt:lpstr>
      <vt:lpstr>Dangwa</vt:lpstr>
      <vt:lpstr>Montserrat Extra-Bold</vt:lpstr>
      <vt:lpstr>Gliker SemiBold Expanded</vt:lpstr>
      <vt:lpstr>Canva Sans</vt:lpstr>
      <vt:lpstr>Angelina</vt:lpstr>
      <vt:lpstr>Montserrat Extra-Bold Italics</vt:lpstr>
      <vt:lpstr>Montserrat</vt:lpstr>
      <vt:lpstr>Shrikhand</vt:lpstr>
      <vt:lpstr>Gagalin</vt:lpstr>
      <vt:lpstr>Montserrat Extra-Bold Bold</vt:lpstr>
      <vt:lpstr>Anahaw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3.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Modern Company Profile Presentation</dc:title>
  <dc:creator>shri</dc:creator>
  <cp:lastModifiedBy>Shivansh Jaiswal</cp:lastModifiedBy>
  <cp:revision>6</cp:revision>
  <dcterms:created xsi:type="dcterms:W3CDTF">2006-08-16T00:00:00Z</dcterms:created>
  <dcterms:modified xsi:type="dcterms:W3CDTF">2023-07-07T10:17:05Z</dcterms:modified>
  <dc:identifier>DAFU1I30v6M</dc:identifier>
</cp:coreProperties>
</file>